
<file path=[Content_Types].xml><?xml version="1.0" encoding="utf-8"?>
<Types xmlns="http://schemas.openxmlformats.org/package/2006/content-types">
  <Default Extension="png" ContentType="image/png"/>
  <Default Extension="wmf" ContentType="image/x-wmf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182" r:id="rId1"/>
  </p:sldMasterIdLst>
  <p:notesMasterIdLst>
    <p:notesMasterId r:id="rId70"/>
  </p:notesMasterIdLst>
  <p:handoutMasterIdLst>
    <p:handoutMasterId r:id="rId71"/>
  </p:handoutMasterIdLst>
  <p:sldIdLst>
    <p:sldId id="591" r:id="rId2"/>
    <p:sldId id="710" r:id="rId3"/>
    <p:sldId id="643" r:id="rId4"/>
    <p:sldId id="676" r:id="rId5"/>
    <p:sldId id="654" r:id="rId6"/>
    <p:sldId id="655" r:id="rId7"/>
    <p:sldId id="664" r:id="rId8"/>
    <p:sldId id="665" r:id="rId9"/>
    <p:sldId id="666" r:id="rId10"/>
    <p:sldId id="667" r:id="rId11"/>
    <p:sldId id="668" r:id="rId12"/>
    <p:sldId id="669" r:id="rId13"/>
    <p:sldId id="671" r:id="rId14"/>
    <p:sldId id="670" r:id="rId15"/>
    <p:sldId id="682" r:id="rId16"/>
    <p:sldId id="684" r:id="rId17"/>
    <p:sldId id="687" r:id="rId18"/>
    <p:sldId id="688" r:id="rId19"/>
    <p:sldId id="689" r:id="rId20"/>
    <p:sldId id="690" r:id="rId21"/>
    <p:sldId id="691" r:id="rId22"/>
    <p:sldId id="692" r:id="rId23"/>
    <p:sldId id="693" r:id="rId24"/>
    <p:sldId id="695" r:id="rId25"/>
    <p:sldId id="697" r:id="rId26"/>
    <p:sldId id="698" r:id="rId27"/>
    <p:sldId id="700" r:id="rId28"/>
    <p:sldId id="701" r:id="rId29"/>
    <p:sldId id="711" r:id="rId30"/>
    <p:sldId id="702" r:id="rId31"/>
    <p:sldId id="703" r:id="rId32"/>
    <p:sldId id="704" r:id="rId33"/>
    <p:sldId id="705" r:id="rId34"/>
    <p:sldId id="706" r:id="rId35"/>
    <p:sldId id="707" r:id="rId36"/>
    <p:sldId id="708" r:id="rId37"/>
    <p:sldId id="709" r:id="rId38"/>
    <p:sldId id="713" r:id="rId39"/>
    <p:sldId id="714" r:id="rId40"/>
    <p:sldId id="715" r:id="rId41"/>
    <p:sldId id="716" r:id="rId42"/>
    <p:sldId id="717" r:id="rId43"/>
    <p:sldId id="718" r:id="rId44"/>
    <p:sldId id="719" r:id="rId45"/>
    <p:sldId id="720" r:id="rId46"/>
    <p:sldId id="721" r:id="rId47"/>
    <p:sldId id="722" r:id="rId48"/>
    <p:sldId id="723" r:id="rId49"/>
    <p:sldId id="724" r:id="rId50"/>
    <p:sldId id="725" r:id="rId51"/>
    <p:sldId id="726" r:id="rId52"/>
    <p:sldId id="727" r:id="rId53"/>
    <p:sldId id="728" r:id="rId54"/>
    <p:sldId id="729" r:id="rId55"/>
    <p:sldId id="730" r:id="rId56"/>
    <p:sldId id="731" r:id="rId57"/>
    <p:sldId id="732" r:id="rId58"/>
    <p:sldId id="733" r:id="rId59"/>
    <p:sldId id="734" r:id="rId60"/>
    <p:sldId id="735" r:id="rId61"/>
    <p:sldId id="736" r:id="rId62"/>
    <p:sldId id="737" r:id="rId63"/>
    <p:sldId id="738" r:id="rId64"/>
    <p:sldId id="739" r:id="rId65"/>
    <p:sldId id="740" r:id="rId66"/>
    <p:sldId id="741" r:id="rId67"/>
    <p:sldId id="742" r:id="rId68"/>
    <p:sldId id="743" r:id="rId69"/>
  </p:sldIdLst>
  <p:sldSz cx="9144000" cy="6858000" type="screen4x3"/>
  <p:notesSz cx="7315200" cy="9601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800" kern="1200">
        <a:solidFill>
          <a:schemeClr val="tx1"/>
        </a:solidFill>
        <a:latin typeface="Times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800" kern="1200">
        <a:solidFill>
          <a:schemeClr val="tx1"/>
        </a:solidFill>
        <a:latin typeface="Times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800" kern="1200">
        <a:solidFill>
          <a:schemeClr val="tx1"/>
        </a:solidFill>
        <a:latin typeface="Times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800" kern="1200">
        <a:solidFill>
          <a:schemeClr val="tx1"/>
        </a:solidFill>
        <a:latin typeface="Times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800" kern="1200">
        <a:solidFill>
          <a:schemeClr val="tx1"/>
        </a:solidFill>
        <a:latin typeface="Times" charset="0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Times" charset="0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Times" charset="0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Times" charset="0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Times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CC"/>
    <a:srgbClr val="CCFFFF"/>
    <a:srgbClr val="33CC33"/>
    <a:srgbClr val="66FF66"/>
    <a:srgbClr val="663300"/>
    <a:srgbClr val="CC9900"/>
    <a:srgbClr val="3399FF"/>
    <a:srgbClr val="99FFCC"/>
    <a:srgbClr val="CCFFCC"/>
    <a:srgbClr val="FF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334" autoAdjust="0"/>
    <p:restoredTop sz="91457" autoAdjust="0"/>
  </p:normalViewPr>
  <p:slideViewPr>
    <p:cSldViewPr>
      <p:cViewPr varScale="1">
        <p:scale>
          <a:sx n="74" d="100"/>
          <a:sy n="74" d="100"/>
        </p:scale>
        <p:origin x="1194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54" d="100"/>
          <a:sy n="54" d="100"/>
        </p:scale>
        <p:origin x="-2580" y="-96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input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Sheet1!$A$2:$A$9</c:f>
              <c:numCache>
                <c:formatCode>General</c:formatCode>
                <c:ptCount val="8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</c:numCache>
            </c:numRef>
          </c:cat>
          <c:val>
            <c:numRef>
              <c:f>Sheet1!$B$2:$B$9</c:f>
              <c:numCache>
                <c:formatCode>General</c:formatCode>
                <c:ptCount val="8"/>
                <c:pt idx="0">
                  <c:v>2</c:v>
                </c:pt>
                <c:pt idx="1">
                  <c:v>2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6</c:v>
                </c:pt>
                <c:pt idx="6">
                  <c:v>14</c:v>
                </c:pt>
                <c:pt idx="7">
                  <c:v>16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67"/>
        <c:overlap val="-43"/>
        <c:axId val="358163728"/>
        <c:axId val="358164120"/>
      </c:barChart>
      <c:catAx>
        <c:axId val="35816372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none" spc="0" normalizeH="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58164120"/>
        <c:crosses val="autoZero"/>
        <c:auto val="1"/>
        <c:lblAlgn val="ctr"/>
        <c:lblOffset val="100"/>
        <c:noMultiLvlLbl val="0"/>
      </c:catAx>
      <c:valAx>
        <c:axId val="35816412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58163728"/>
        <c:crosses val="autoZero"/>
        <c:crossBetween val="between"/>
      </c:valAx>
      <c:spPr>
        <a:pattFill prst="ltDnDiag">
          <a:fgClr>
            <a:schemeClr val="dk1">
              <a:lumMod val="15000"/>
              <a:lumOff val="85000"/>
            </a:schemeClr>
          </a:fgClr>
          <a:bgClr>
            <a:schemeClr val="lt1"/>
          </a:bgClr>
        </a:pattFill>
        <a:ln>
          <a:noFill/>
        </a:ln>
        <a:effectLst/>
      </c:spPr>
    </c:plotArea>
    <c:plotVisOnly val="1"/>
    <c:dispBlanksAs val="gap"/>
    <c:showDLblsOverMax val="0"/>
  </c:chart>
  <c:spPr>
    <a:solidFill>
      <a:schemeClr val="lt1"/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Sheet1!$A$2:$A$9</c:f>
              <c:numCache>
                <c:formatCode>General</c:formatCode>
                <c:ptCount val="8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</c:numCache>
            </c:numRef>
          </c:cat>
          <c:val>
            <c:numRef>
              <c:f>Sheet1!$B$2:$B$9</c:f>
              <c:numCache>
                <c:formatCode>General</c:formatCode>
                <c:ptCount val="8"/>
                <c:pt idx="0">
                  <c:v>4</c:v>
                </c:pt>
                <c:pt idx="1">
                  <c:v>6</c:v>
                </c:pt>
                <c:pt idx="2">
                  <c:v>0</c:v>
                </c:pt>
                <c:pt idx="3">
                  <c:v>0</c:v>
                </c:pt>
                <c:pt idx="4">
                  <c:v>14</c:v>
                </c:pt>
                <c:pt idx="5">
                  <c:v>0</c:v>
                </c:pt>
                <c:pt idx="6">
                  <c:v>0</c:v>
                </c:pt>
                <c:pt idx="7">
                  <c:v>16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67"/>
        <c:overlap val="-43"/>
        <c:axId val="358159416"/>
        <c:axId val="358159808"/>
      </c:barChart>
      <c:catAx>
        <c:axId val="35815941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none" spc="0" normalizeH="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58159808"/>
        <c:crosses val="autoZero"/>
        <c:auto val="1"/>
        <c:lblAlgn val="ctr"/>
        <c:lblOffset val="100"/>
        <c:noMultiLvlLbl val="0"/>
      </c:catAx>
      <c:valAx>
        <c:axId val="3581598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58159416"/>
        <c:crosses val="autoZero"/>
        <c:crossBetween val="between"/>
      </c:valAx>
      <c:spPr>
        <a:pattFill prst="ltDnDiag">
          <a:fgClr>
            <a:schemeClr val="dk1">
              <a:lumMod val="15000"/>
              <a:lumOff val="85000"/>
            </a:schemeClr>
          </a:fgClr>
          <a:bgClr>
            <a:schemeClr val="lt1"/>
          </a:bgClr>
        </a:pattFill>
        <a:ln>
          <a:noFill/>
        </a:ln>
        <a:effectLst/>
      </c:spPr>
    </c:plotArea>
    <c:plotVisOnly val="1"/>
    <c:dispBlanksAs val="gap"/>
    <c:showDLblsOverMax val="0"/>
  </c:chart>
  <c:spPr>
    <a:solidFill>
      <a:schemeClr val="lt1"/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8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 cap="none" spc="0" normalizeH="0" baseline="0"/>
  </cs:categoryAxis>
  <cs:chartArea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lt1"/>
      </a:solidFill>
      <a:ln w="1587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064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plotArea>
  <cs:plotArea3D>
    <cs:lnRef idx="0"/>
    <cs:fillRef idx="0"/>
    <cs:effectRef idx="0"/>
    <cs:fontRef idx="minor">
      <a:schemeClr val="dk1"/>
    </cs:fontRef>
    <cs:spPr>
      <a:solidFill>
        <a:schemeClr val="lt1"/>
      </a:solidFill>
    </cs:spPr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dk1">
        <a:lumMod val="50000"/>
        <a:lumOff val="50000"/>
      </a:schemeClr>
    </cs:fontRef>
    <cs:defRPr sz="2128" b="1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8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 cap="none" spc="0" normalizeH="0" baseline="0"/>
  </cs:categoryAxis>
  <cs:chartArea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lt1"/>
      </a:solidFill>
      <a:ln w="1587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064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plotArea>
  <cs:plotArea3D>
    <cs:lnRef idx="0"/>
    <cs:fillRef idx="0"/>
    <cs:effectRef idx="0"/>
    <cs:fontRef idx="minor">
      <a:schemeClr val="dk1"/>
    </cs:fontRef>
    <cs:spPr>
      <a:solidFill>
        <a:schemeClr val="lt1"/>
      </a:solidFill>
    </cs:spPr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dk1">
        <a:lumMod val="50000"/>
        <a:lumOff val="50000"/>
      </a:schemeClr>
    </cs:fontRef>
    <cs:defRPr sz="2128" b="1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300">
                <a:latin typeface="Times" pitchFamily="18" charset="0"/>
              </a:defRPr>
            </a:lvl1pPr>
          </a:lstStyle>
          <a:p>
            <a:pPr>
              <a:defRPr/>
            </a:pPr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300">
                <a:latin typeface="Times" pitchFamily="18" charset="0"/>
              </a:defRPr>
            </a:lvl1pPr>
          </a:lstStyle>
          <a:p>
            <a:pPr>
              <a:defRPr/>
            </a:pPr>
            <a:fld id="{9F8C659C-D15A-4450-9FA3-E0856A0BF9E9}" type="datetimeFigureOut">
              <a:rPr lang="en-US">
                <a:latin typeface="Arial" panose="020B0604020202020204" pitchFamily="34" charset="0"/>
              </a:rPr>
              <a:pPr>
                <a:defRPr/>
              </a:pPr>
              <a:t>8/10/2022</a:t>
            </a:fld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>
              <a:defRPr sz="1300">
                <a:latin typeface="Times" pitchFamily="18" charset="0"/>
              </a:defRPr>
            </a:lvl1pPr>
          </a:lstStyle>
          <a:p>
            <a:pPr>
              <a:defRPr/>
            </a:pPr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>
              <a:defRPr sz="1300">
                <a:latin typeface="Times" pitchFamily="18" charset="0"/>
              </a:defRPr>
            </a:lvl1pPr>
          </a:lstStyle>
          <a:p>
            <a:pPr>
              <a:defRPr/>
            </a:pPr>
            <a:fld id="{5FE35B2B-1B6F-40BA-8C4C-9A51FA9EFECE}" type="slidenum">
              <a:rPr lang="en-US">
                <a:latin typeface="Arial" panose="020B0604020202020204" pitchFamily="34" charset="0"/>
              </a:rPr>
              <a:pPr>
                <a:defRPr/>
              </a:pPr>
              <a:t>‹#›</a:t>
            </a:fld>
            <a:endParaRPr 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635829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3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3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CE3C8C13-F64C-4C4D-9639-6DDFFEBDE1E2}" type="datetimeFigureOut">
              <a:rPr lang="en-US" smtClean="0"/>
              <a:pPr>
                <a:defRPr/>
              </a:pPr>
              <a:t>8/10/2022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pPr lvl="0"/>
            <a:endParaRPr lang="en-US" noProof="0" dirty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6661" tIns="48331" rIns="96661" bIns="48331" rtlCol="0">
            <a:normAutofit/>
          </a:bodyPr>
          <a:lstStyle/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>
              <a:defRPr sz="13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>
              <a:defRPr sz="13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011FF078-8AA0-4F24-951F-8200E8235971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433899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969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  <p:sp>
        <p:nvSpPr>
          <p:cNvPr id="2970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4935"/>
            <a:fld id="{4E313E40-4836-4538-AF04-3F4F972DE7C1}" type="slidenum">
              <a:rPr lang="en-US" smtClean="0"/>
              <a:pPr defTabSz="964935"/>
              <a:t>15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0152364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E46D21-AF0A-4254-96F7-D9667919DEC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555589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E46D21-AF0A-4254-96F7-D9667919DEC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475994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E46D21-AF0A-4254-96F7-D9667919DEC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883181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09095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Box 6"/>
          <p:cNvSpPr txBox="1">
            <a:spLocks noChangeArrowheads="1"/>
          </p:cNvSpPr>
          <p:nvPr userDrawn="1"/>
        </p:nvSpPr>
        <p:spPr bwMode="auto">
          <a:xfrm>
            <a:off x="7924800" y="6477000"/>
            <a:ext cx="685800" cy="33598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88" tIns="44450" rIns="90488" bIns="44450">
            <a:spAutoFit/>
          </a:bodyPr>
          <a:lstStyle>
            <a:lvl1pPr>
              <a:defRPr sz="2800">
                <a:solidFill>
                  <a:schemeClr val="tx1"/>
                </a:solidFill>
                <a:latin typeface="Times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" pitchFamily="18" charset="0"/>
              </a:defRPr>
            </a:lvl9pPr>
          </a:lstStyle>
          <a:p>
            <a:pPr algn="r">
              <a:defRPr/>
            </a:pPr>
            <a:fld id="{AF1F5B14-3F1E-43F5-B1FF-9E1CFB5346E4}" type="slidenum">
              <a:rPr lang="en-US" sz="1600" smtClean="0">
                <a:solidFill>
                  <a:schemeClr val="bg1"/>
                </a:solidFill>
                <a:latin typeface="Arial" panose="020B0604020202020204" pitchFamily="34" charset="0"/>
              </a:rPr>
              <a:pPr algn="r">
                <a:defRPr/>
              </a:pPr>
              <a:t>‹#›</a:t>
            </a:fld>
            <a:endParaRPr lang="en-US" sz="1600" dirty="0" smtClean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cxnSp>
        <p:nvCxnSpPr>
          <p:cNvPr id="23" name="Straight Connector 22"/>
          <p:cNvCxnSpPr/>
          <p:nvPr userDrawn="1"/>
        </p:nvCxnSpPr>
        <p:spPr bwMode="auto">
          <a:xfrm flipV="1">
            <a:off x="-19792" y="609600"/>
            <a:ext cx="5658592" cy="1270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accent3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7458701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73946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E46D21-AF0A-4254-96F7-D9667919DEC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458202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E46D21-AF0A-4254-96F7-D9667919DEC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390830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E46D21-AF0A-4254-96F7-D9667919DEC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70651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E46D21-AF0A-4254-96F7-D9667919DEC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562293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E46D21-AF0A-4254-96F7-D9667919DEC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213248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E46D21-AF0A-4254-96F7-D9667919DEC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047354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E46D21-AF0A-4254-96F7-D9667919DEC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197682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E46D21-AF0A-4254-96F7-D9667919DEC7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228595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83" r:id="rId1"/>
    <p:sldLayoutId id="2147484184" r:id="rId2"/>
    <p:sldLayoutId id="2147484185" r:id="rId3"/>
    <p:sldLayoutId id="2147484186" r:id="rId4"/>
    <p:sldLayoutId id="2147484187" r:id="rId5"/>
    <p:sldLayoutId id="2147484188" r:id="rId6"/>
    <p:sldLayoutId id="2147484189" r:id="rId7"/>
    <p:sldLayoutId id="2147484190" r:id="rId8"/>
    <p:sldLayoutId id="2147484191" r:id="rId9"/>
    <p:sldLayoutId id="2147484192" r:id="rId10"/>
    <p:sldLayoutId id="2147484193" r:id="rId11"/>
    <p:sldLayoutId id="2147484194" r:id="rId12"/>
    <p:sldLayoutId id="2147484195" r:id="rId13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9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wmf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9.w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1.emf"/><Relationship Id="rId4" Type="http://schemas.openxmlformats.org/officeDocument/2006/relationships/image" Target="../media/image33.e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10"/>
          <p:cNvSpPr>
            <a:spLocks noChangeArrowheads="1"/>
          </p:cNvSpPr>
          <p:nvPr/>
        </p:nvSpPr>
        <p:spPr bwMode="auto">
          <a:xfrm>
            <a:off x="0" y="2438400"/>
            <a:ext cx="9144000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defTabSz="912813"/>
            <a:r>
              <a:rPr lang="en-US" sz="4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Computer Vision</a:t>
            </a:r>
            <a:endParaRPr lang="en-US" sz="6600" b="1" dirty="0">
              <a:solidFill>
                <a:srgbClr val="0000C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</a:endParaRPr>
          </a:p>
        </p:txBody>
      </p:sp>
      <p:cxnSp>
        <p:nvCxnSpPr>
          <p:cNvPr id="3" name="Straight Connector 2"/>
          <p:cNvCxnSpPr/>
          <p:nvPr/>
        </p:nvCxnSpPr>
        <p:spPr bwMode="auto">
          <a:xfrm>
            <a:off x="533400" y="3276600"/>
            <a:ext cx="777240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" name="TextBox 1"/>
          <p:cNvSpPr txBox="1"/>
          <p:nvPr/>
        </p:nvSpPr>
        <p:spPr>
          <a:xfrm>
            <a:off x="0" y="335280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Lecture-2 (10</a:t>
            </a:r>
            <a:r>
              <a:rPr lang="en-US" baseline="30000" dirty="0" smtClean="0"/>
              <a:t>th</a:t>
            </a:r>
            <a:r>
              <a:rPr lang="en-US" dirty="0" smtClean="0"/>
              <a:t> </a:t>
            </a:r>
            <a:r>
              <a:rPr lang="en-US" dirty="0" smtClean="0"/>
              <a:t>Aug 2022)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4750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04800" y="43480"/>
            <a:ext cx="312457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E" dirty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Image Restoration</a:t>
            </a:r>
            <a:endParaRPr lang="en-US" dirty="0">
              <a:solidFill>
                <a:srgbClr val="0000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304800" y="1076325"/>
            <a:ext cx="8421687" cy="5172075"/>
            <a:chOff x="457200" y="990600"/>
            <a:chExt cx="8116887" cy="4943475"/>
          </a:xfrm>
        </p:grpSpPr>
        <p:sp>
          <p:nvSpPr>
            <p:cNvPr id="3" name="Rectangle 4"/>
            <p:cNvSpPr>
              <a:spLocks noChangeArrowheads="1"/>
            </p:cNvSpPr>
            <p:nvPr/>
          </p:nvSpPr>
          <p:spPr bwMode="auto">
            <a:xfrm>
              <a:off x="552450" y="3327400"/>
              <a:ext cx="1695450" cy="83026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IE" sz="1800"/>
                <a:t>Image Acquisition</a:t>
              </a:r>
              <a:endParaRPr lang="en-US" sz="1800"/>
            </a:p>
          </p:txBody>
        </p:sp>
        <p:sp>
          <p:nvSpPr>
            <p:cNvPr id="4" name="Rectangle 5"/>
            <p:cNvSpPr>
              <a:spLocks noChangeArrowheads="1"/>
            </p:cNvSpPr>
            <p:nvPr/>
          </p:nvSpPr>
          <p:spPr bwMode="auto">
            <a:xfrm>
              <a:off x="2533650" y="990600"/>
              <a:ext cx="1695450" cy="830263"/>
            </a:xfrm>
            <a:prstGeom prst="rect">
              <a:avLst/>
            </a:prstGeom>
            <a:solidFill>
              <a:srgbClr val="CCFFFF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IE" sz="1800" dirty="0"/>
                <a:t>Image Restoration</a:t>
              </a:r>
              <a:endParaRPr lang="en-US" sz="1800" dirty="0"/>
            </a:p>
          </p:txBody>
        </p:sp>
        <p:sp>
          <p:nvSpPr>
            <p:cNvPr id="5" name="Rectangle 6"/>
            <p:cNvSpPr>
              <a:spLocks noChangeArrowheads="1"/>
            </p:cNvSpPr>
            <p:nvPr/>
          </p:nvSpPr>
          <p:spPr bwMode="auto">
            <a:xfrm>
              <a:off x="4911725" y="990600"/>
              <a:ext cx="1695450" cy="83026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IE" sz="1800"/>
                <a:t>Morphological Processing</a:t>
              </a:r>
              <a:endParaRPr lang="en-US" sz="1800"/>
            </a:p>
          </p:txBody>
        </p:sp>
        <p:sp>
          <p:nvSpPr>
            <p:cNvPr id="6" name="Rectangle 7"/>
            <p:cNvSpPr>
              <a:spLocks noChangeArrowheads="1"/>
            </p:cNvSpPr>
            <p:nvPr/>
          </p:nvSpPr>
          <p:spPr bwMode="auto">
            <a:xfrm>
              <a:off x="6878637" y="2203450"/>
              <a:ext cx="1695450" cy="83026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IE" sz="1800"/>
                <a:t>Segmentation</a:t>
              </a:r>
              <a:endParaRPr lang="en-US" sz="1800"/>
            </a:p>
          </p:txBody>
        </p:sp>
        <p:sp>
          <p:nvSpPr>
            <p:cNvPr id="7" name="Rectangle 8"/>
            <p:cNvSpPr>
              <a:spLocks noChangeArrowheads="1"/>
            </p:cNvSpPr>
            <p:nvPr/>
          </p:nvSpPr>
          <p:spPr bwMode="auto">
            <a:xfrm>
              <a:off x="6878637" y="4451350"/>
              <a:ext cx="1695450" cy="83026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IE" sz="1700" dirty="0" smtClean="0"/>
                <a:t>Object Recognition</a:t>
              </a:r>
              <a:endParaRPr lang="en-US" sz="1700" dirty="0"/>
            </a:p>
          </p:txBody>
        </p:sp>
        <p:sp>
          <p:nvSpPr>
            <p:cNvPr id="8" name="Rectangle 9"/>
            <p:cNvSpPr>
              <a:spLocks noChangeArrowheads="1"/>
            </p:cNvSpPr>
            <p:nvPr/>
          </p:nvSpPr>
          <p:spPr bwMode="auto">
            <a:xfrm>
              <a:off x="552450" y="2203450"/>
              <a:ext cx="1695450" cy="83026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IE" sz="1800"/>
                <a:t>Image Enhancement</a:t>
              </a:r>
              <a:endParaRPr lang="en-US" sz="1800"/>
            </a:p>
          </p:txBody>
        </p:sp>
        <p:sp>
          <p:nvSpPr>
            <p:cNvPr id="9" name="Rectangle 10"/>
            <p:cNvSpPr>
              <a:spLocks noChangeArrowheads="1"/>
            </p:cNvSpPr>
            <p:nvPr/>
          </p:nvSpPr>
          <p:spPr bwMode="auto">
            <a:xfrm>
              <a:off x="6878637" y="3327400"/>
              <a:ext cx="1695450" cy="83026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IE" sz="1700" dirty="0"/>
                <a:t>Representation &amp; </a:t>
              </a:r>
              <a:r>
                <a:rPr lang="en-IE" sz="1700" dirty="0" smtClean="0"/>
                <a:t>Description</a:t>
              </a:r>
              <a:endParaRPr lang="en-IE" sz="1700" dirty="0"/>
            </a:p>
          </p:txBody>
        </p:sp>
        <p:sp>
          <p:nvSpPr>
            <p:cNvPr id="10" name="Text Box 11"/>
            <p:cNvSpPr txBox="1">
              <a:spLocks noChangeArrowheads="1"/>
            </p:cNvSpPr>
            <p:nvPr/>
          </p:nvSpPr>
          <p:spPr bwMode="auto">
            <a:xfrm>
              <a:off x="457200" y="4683125"/>
              <a:ext cx="188595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r>
                <a:rPr lang="en-IE" sz="1800"/>
                <a:t>Problem Domain</a:t>
              </a:r>
              <a:endParaRPr lang="en-US" sz="1800"/>
            </a:p>
          </p:txBody>
        </p:sp>
        <p:cxnSp>
          <p:nvCxnSpPr>
            <p:cNvPr id="11" name="AutoShape 12"/>
            <p:cNvCxnSpPr>
              <a:cxnSpLocks noChangeShapeType="1"/>
              <a:stCxn id="10" idx="0"/>
              <a:endCxn id="3" idx="2"/>
            </p:cNvCxnSpPr>
            <p:nvPr/>
          </p:nvCxnSpPr>
          <p:spPr bwMode="auto">
            <a:xfrm rot="16200000">
              <a:off x="1137444" y="4420394"/>
              <a:ext cx="525462" cy="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" name="AutoShape 13"/>
            <p:cNvCxnSpPr>
              <a:cxnSpLocks noChangeShapeType="1"/>
              <a:stCxn id="3" idx="0"/>
              <a:endCxn id="8" idx="2"/>
            </p:cNvCxnSpPr>
            <p:nvPr/>
          </p:nvCxnSpPr>
          <p:spPr bwMode="auto">
            <a:xfrm rot="16200000">
              <a:off x="1253331" y="3180557"/>
              <a:ext cx="293687" cy="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3" name="AutoShape 14"/>
            <p:cNvCxnSpPr>
              <a:cxnSpLocks noChangeShapeType="1"/>
              <a:stCxn id="9" idx="2"/>
              <a:endCxn id="7" idx="0"/>
            </p:cNvCxnSpPr>
            <p:nvPr/>
          </p:nvCxnSpPr>
          <p:spPr bwMode="auto">
            <a:xfrm rot="5400000">
              <a:off x="7579518" y="4304507"/>
              <a:ext cx="293687" cy="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" name="AutoShape 15"/>
            <p:cNvCxnSpPr>
              <a:cxnSpLocks noChangeShapeType="1"/>
              <a:stCxn id="6" idx="2"/>
              <a:endCxn id="9" idx="0"/>
            </p:cNvCxnSpPr>
            <p:nvPr/>
          </p:nvCxnSpPr>
          <p:spPr bwMode="auto">
            <a:xfrm rot="5400000">
              <a:off x="7579518" y="3180557"/>
              <a:ext cx="293687" cy="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" name="AutoShape 16"/>
            <p:cNvCxnSpPr>
              <a:cxnSpLocks noChangeShapeType="1"/>
              <a:stCxn id="5" idx="3"/>
              <a:endCxn id="6" idx="0"/>
            </p:cNvCxnSpPr>
            <p:nvPr/>
          </p:nvCxnSpPr>
          <p:spPr bwMode="auto">
            <a:xfrm>
              <a:off x="6607175" y="1406525"/>
              <a:ext cx="1119187" cy="796925"/>
            </a:xfrm>
            <a:prstGeom prst="bentConnector2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6" name="AutoShape 17"/>
            <p:cNvCxnSpPr>
              <a:cxnSpLocks noChangeShapeType="1"/>
              <a:stCxn id="4" idx="3"/>
              <a:endCxn id="5" idx="1"/>
            </p:cNvCxnSpPr>
            <p:nvPr/>
          </p:nvCxnSpPr>
          <p:spPr bwMode="auto">
            <a:xfrm>
              <a:off x="4248150" y="1406525"/>
              <a:ext cx="663575" cy="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7" name="AutoShape 18"/>
            <p:cNvCxnSpPr>
              <a:cxnSpLocks noChangeShapeType="1"/>
              <a:stCxn id="8" idx="0"/>
              <a:endCxn id="4" idx="1"/>
            </p:cNvCxnSpPr>
            <p:nvPr/>
          </p:nvCxnSpPr>
          <p:spPr bwMode="auto">
            <a:xfrm rot="16200000">
              <a:off x="1558925" y="1247775"/>
              <a:ext cx="796925" cy="1114425"/>
            </a:xfrm>
            <a:prstGeom prst="bentConnector2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8" name="Rectangle 19"/>
            <p:cNvSpPr>
              <a:spLocks noChangeArrowheads="1"/>
            </p:cNvSpPr>
            <p:nvPr/>
          </p:nvSpPr>
          <p:spPr bwMode="auto">
            <a:xfrm>
              <a:off x="2566987" y="5103813"/>
              <a:ext cx="1695450" cy="83026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prstDash val="dash"/>
              <a:miter lim="800000"/>
              <a:headEnd/>
              <a:tailEnd/>
            </a:ln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IE" sz="1800"/>
                <a:t>Colour Image Processing</a:t>
              </a:r>
              <a:endParaRPr lang="en-US" sz="1800"/>
            </a:p>
          </p:txBody>
        </p:sp>
        <p:sp>
          <p:nvSpPr>
            <p:cNvPr id="19" name="Rectangle 20"/>
            <p:cNvSpPr>
              <a:spLocks noChangeArrowheads="1"/>
            </p:cNvSpPr>
            <p:nvPr/>
          </p:nvSpPr>
          <p:spPr bwMode="auto">
            <a:xfrm>
              <a:off x="4810125" y="5103813"/>
              <a:ext cx="1695450" cy="83026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prstDash val="dash"/>
              <a:miter lim="800000"/>
              <a:headEnd/>
              <a:tailEnd/>
            </a:ln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IE" sz="1800"/>
                <a:t>Image Compression</a:t>
              </a:r>
              <a:endParaRPr lang="en-US" sz="1800"/>
            </a:p>
          </p:txBody>
        </p:sp>
      </p:grpSp>
      <p:pic>
        <p:nvPicPr>
          <p:cNvPr id="20" name="Picture 2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32" t="50377" r="21088"/>
          <a:stretch>
            <a:fillRect/>
          </a:stretch>
        </p:blipFill>
        <p:spPr bwMode="auto">
          <a:xfrm>
            <a:off x="4329797" y="3213917"/>
            <a:ext cx="2427288" cy="18494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266" b="50418"/>
          <a:stretch>
            <a:fillRect/>
          </a:stretch>
        </p:blipFill>
        <p:spPr bwMode="auto">
          <a:xfrm>
            <a:off x="2261570" y="2072502"/>
            <a:ext cx="2462212" cy="18478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3" descr="lena_sp0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61570" y="2051087"/>
            <a:ext cx="2210034" cy="2338754"/>
          </a:xfrm>
          <a:prstGeom prst="rect">
            <a:avLst/>
          </a:prstGeom>
          <a:noFill/>
        </p:spPr>
      </p:pic>
      <p:pic>
        <p:nvPicPr>
          <p:cNvPr id="25" name="Picture 4" descr="lena_sp03_n3_HPLI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580648" y="2863506"/>
            <a:ext cx="2228263" cy="235804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28335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81000" y="86380"/>
            <a:ext cx="430598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E" dirty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Morphological Processing</a:t>
            </a:r>
            <a:endParaRPr lang="en-US" dirty="0">
              <a:solidFill>
                <a:srgbClr val="0000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381000" y="1152525"/>
            <a:ext cx="8116887" cy="4943475"/>
            <a:chOff x="381000" y="990600"/>
            <a:chExt cx="8116887" cy="4943475"/>
          </a:xfrm>
        </p:grpSpPr>
        <p:grpSp>
          <p:nvGrpSpPr>
            <p:cNvPr id="21" name="Group 20"/>
            <p:cNvGrpSpPr/>
            <p:nvPr/>
          </p:nvGrpSpPr>
          <p:grpSpPr>
            <a:xfrm>
              <a:off x="381000" y="990600"/>
              <a:ext cx="8116887" cy="4943475"/>
              <a:chOff x="455613" y="1679575"/>
              <a:chExt cx="8116887" cy="4943475"/>
            </a:xfrm>
          </p:grpSpPr>
          <p:sp>
            <p:nvSpPr>
              <p:cNvPr id="3" name="Rectangle 4"/>
              <p:cNvSpPr>
                <a:spLocks noChangeArrowheads="1"/>
              </p:cNvSpPr>
              <p:nvPr/>
            </p:nvSpPr>
            <p:spPr bwMode="auto">
              <a:xfrm>
                <a:off x="550863" y="4016375"/>
                <a:ext cx="1695450" cy="830263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/>
                <a:r>
                  <a:rPr lang="en-IE" sz="1800"/>
                  <a:t>Image Acquisition</a:t>
                </a:r>
                <a:endParaRPr lang="en-US" sz="1800"/>
              </a:p>
            </p:txBody>
          </p:sp>
          <p:sp>
            <p:nvSpPr>
              <p:cNvPr id="4" name="Rectangle 5"/>
              <p:cNvSpPr>
                <a:spLocks noChangeArrowheads="1"/>
              </p:cNvSpPr>
              <p:nvPr/>
            </p:nvSpPr>
            <p:spPr bwMode="auto">
              <a:xfrm>
                <a:off x="2532063" y="1679575"/>
                <a:ext cx="1695450" cy="830263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/>
                <a:r>
                  <a:rPr lang="en-IE" sz="1800"/>
                  <a:t>Image Restoration</a:t>
                </a:r>
                <a:endParaRPr lang="en-US" sz="1800"/>
              </a:p>
            </p:txBody>
          </p:sp>
          <p:sp>
            <p:nvSpPr>
              <p:cNvPr id="5" name="Rectangle 6"/>
              <p:cNvSpPr>
                <a:spLocks noChangeArrowheads="1"/>
              </p:cNvSpPr>
              <p:nvPr/>
            </p:nvSpPr>
            <p:spPr bwMode="auto">
              <a:xfrm>
                <a:off x="4910138" y="1679575"/>
                <a:ext cx="1695450" cy="830263"/>
              </a:xfrm>
              <a:prstGeom prst="rect">
                <a:avLst/>
              </a:prstGeom>
              <a:solidFill>
                <a:srgbClr val="CCFFFF"/>
              </a:solidFill>
              <a:ln w="381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/>
                <a:r>
                  <a:rPr lang="en-IE" sz="1800" dirty="0"/>
                  <a:t>Morphological Processing</a:t>
                </a:r>
                <a:endParaRPr lang="en-US" sz="1800" dirty="0"/>
              </a:p>
            </p:txBody>
          </p:sp>
          <p:sp>
            <p:nvSpPr>
              <p:cNvPr id="6" name="Rectangle 7"/>
              <p:cNvSpPr>
                <a:spLocks noChangeArrowheads="1"/>
              </p:cNvSpPr>
              <p:nvPr/>
            </p:nvSpPr>
            <p:spPr bwMode="auto">
              <a:xfrm>
                <a:off x="6877050" y="2892425"/>
                <a:ext cx="1695450" cy="830263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/>
                <a:r>
                  <a:rPr lang="en-IE" sz="1800"/>
                  <a:t>Segmentation</a:t>
                </a:r>
                <a:endParaRPr lang="en-US" sz="1800"/>
              </a:p>
            </p:txBody>
          </p:sp>
          <p:sp>
            <p:nvSpPr>
              <p:cNvPr id="7" name="Rectangle 8"/>
              <p:cNvSpPr>
                <a:spLocks noChangeArrowheads="1"/>
              </p:cNvSpPr>
              <p:nvPr/>
            </p:nvSpPr>
            <p:spPr bwMode="auto">
              <a:xfrm>
                <a:off x="6877050" y="5140325"/>
                <a:ext cx="1695450" cy="830263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/>
                <a:r>
                  <a:rPr lang="en-IE" sz="1700" dirty="0" smtClean="0"/>
                  <a:t>Object Recognition</a:t>
                </a:r>
                <a:endParaRPr lang="en-US" sz="1700" dirty="0"/>
              </a:p>
            </p:txBody>
          </p:sp>
          <p:sp>
            <p:nvSpPr>
              <p:cNvPr id="8" name="Rectangle 9"/>
              <p:cNvSpPr>
                <a:spLocks noChangeArrowheads="1"/>
              </p:cNvSpPr>
              <p:nvPr/>
            </p:nvSpPr>
            <p:spPr bwMode="auto">
              <a:xfrm>
                <a:off x="550863" y="2892425"/>
                <a:ext cx="1695450" cy="830263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/>
                <a:r>
                  <a:rPr lang="en-IE" sz="1800"/>
                  <a:t>Image Enhancement</a:t>
                </a:r>
                <a:endParaRPr lang="en-US" sz="1800"/>
              </a:p>
            </p:txBody>
          </p:sp>
          <p:sp>
            <p:nvSpPr>
              <p:cNvPr id="9" name="Rectangle 10"/>
              <p:cNvSpPr>
                <a:spLocks noChangeArrowheads="1"/>
              </p:cNvSpPr>
              <p:nvPr/>
            </p:nvSpPr>
            <p:spPr bwMode="auto">
              <a:xfrm>
                <a:off x="6877050" y="4016375"/>
                <a:ext cx="1695450" cy="830263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/>
                <a:r>
                  <a:rPr lang="en-IE" sz="1700" dirty="0"/>
                  <a:t>Representation &amp; </a:t>
                </a:r>
                <a:r>
                  <a:rPr lang="en-IE" sz="1700" dirty="0" smtClean="0"/>
                  <a:t>Description</a:t>
                </a:r>
                <a:endParaRPr lang="en-IE" sz="1700" dirty="0"/>
              </a:p>
            </p:txBody>
          </p:sp>
          <p:sp>
            <p:nvSpPr>
              <p:cNvPr id="10" name="Text Box 11"/>
              <p:cNvSpPr txBox="1">
                <a:spLocks noChangeArrowheads="1"/>
              </p:cNvSpPr>
              <p:nvPr/>
            </p:nvSpPr>
            <p:spPr bwMode="auto">
              <a:xfrm>
                <a:off x="455613" y="5372100"/>
                <a:ext cx="1885950" cy="3667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eaLnBrk="1" hangingPunct="1"/>
                <a:r>
                  <a:rPr lang="en-IE" sz="1800"/>
                  <a:t>Problem Domain</a:t>
                </a:r>
                <a:endParaRPr lang="en-US" sz="1800"/>
              </a:p>
            </p:txBody>
          </p:sp>
          <p:cxnSp>
            <p:nvCxnSpPr>
              <p:cNvPr id="11" name="AutoShape 12"/>
              <p:cNvCxnSpPr>
                <a:cxnSpLocks noChangeShapeType="1"/>
                <a:stCxn id="10" idx="0"/>
                <a:endCxn id="3" idx="2"/>
              </p:cNvCxnSpPr>
              <p:nvPr/>
            </p:nvCxnSpPr>
            <p:spPr bwMode="auto">
              <a:xfrm rot="16200000">
                <a:off x="1135857" y="5109369"/>
                <a:ext cx="525462" cy="0"/>
              </a:xfrm>
              <a:prstGeom prst="straightConnector1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" name="AutoShape 13"/>
              <p:cNvCxnSpPr>
                <a:cxnSpLocks noChangeShapeType="1"/>
                <a:stCxn id="3" idx="0"/>
                <a:endCxn id="8" idx="2"/>
              </p:cNvCxnSpPr>
              <p:nvPr/>
            </p:nvCxnSpPr>
            <p:spPr bwMode="auto">
              <a:xfrm rot="16200000">
                <a:off x="1251744" y="3869532"/>
                <a:ext cx="293687" cy="0"/>
              </a:xfrm>
              <a:prstGeom prst="straightConnector1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3" name="AutoShape 14"/>
              <p:cNvCxnSpPr>
                <a:cxnSpLocks noChangeShapeType="1"/>
                <a:stCxn id="9" idx="2"/>
                <a:endCxn id="7" idx="0"/>
              </p:cNvCxnSpPr>
              <p:nvPr/>
            </p:nvCxnSpPr>
            <p:spPr bwMode="auto">
              <a:xfrm rot="5400000">
                <a:off x="7577931" y="4993482"/>
                <a:ext cx="293687" cy="0"/>
              </a:xfrm>
              <a:prstGeom prst="straightConnector1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4" name="AutoShape 15"/>
              <p:cNvCxnSpPr>
                <a:cxnSpLocks noChangeShapeType="1"/>
                <a:stCxn id="6" idx="2"/>
                <a:endCxn id="9" idx="0"/>
              </p:cNvCxnSpPr>
              <p:nvPr/>
            </p:nvCxnSpPr>
            <p:spPr bwMode="auto">
              <a:xfrm rot="5400000">
                <a:off x="7577931" y="3869532"/>
                <a:ext cx="293687" cy="0"/>
              </a:xfrm>
              <a:prstGeom prst="straightConnector1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5" name="AutoShape 16"/>
              <p:cNvCxnSpPr>
                <a:cxnSpLocks noChangeShapeType="1"/>
                <a:stCxn id="5" idx="3"/>
                <a:endCxn id="6" idx="0"/>
              </p:cNvCxnSpPr>
              <p:nvPr/>
            </p:nvCxnSpPr>
            <p:spPr bwMode="auto">
              <a:xfrm>
                <a:off x="6624638" y="2095500"/>
                <a:ext cx="1100137" cy="796925"/>
              </a:xfrm>
              <a:prstGeom prst="bentConnector2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6" name="AutoShape 17"/>
              <p:cNvCxnSpPr>
                <a:cxnSpLocks noChangeShapeType="1"/>
                <a:stCxn id="4" idx="3"/>
                <a:endCxn id="5" idx="1"/>
              </p:cNvCxnSpPr>
              <p:nvPr/>
            </p:nvCxnSpPr>
            <p:spPr bwMode="auto">
              <a:xfrm>
                <a:off x="4227513" y="2095500"/>
                <a:ext cx="663575" cy="0"/>
              </a:xfrm>
              <a:prstGeom prst="straightConnector1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7" name="AutoShape 18"/>
              <p:cNvCxnSpPr>
                <a:cxnSpLocks noChangeShapeType="1"/>
                <a:stCxn id="8" idx="0"/>
                <a:endCxn id="4" idx="1"/>
              </p:cNvCxnSpPr>
              <p:nvPr/>
            </p:nvCxnSpPr>
            <p:spPr bwMode="auto">
              <a:xfrm rot="16200000">
                <a:off x="1566863" y="1927225"/>
                <a:ext cx="796925" cy="1133475"/>
              </a:xfrm>
              <a:prstGeom prst="bentConnector2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18" name="Rectangle 19"/>
              <p:cNvSpPr>
                <a:spLocks noChangeArrowheads="1"/>
              </p:cNvSpPr>
              <p:nvPr/>
            </p:nvSpPr>
            <p:spPr bwMode="auto">
              <a:xfrm>
                <a:off x="2565400" y="5792788"/>
                <a:ext cx="1695450" cy="83026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  <a:prstDash val="dash"/>
                <a:miter lim="800000"/>
                <a:headEnd/>
                <a:tailEnd/>
              </a:ln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/>
                <a:r>
                  <a:rPr lang="en-IE" sz="1800"/>
                  <a:t>Colour Image Processing</a:t>
                </a:r>
                <a:endParaRPr lang="en-US" sz="1800"/>
              </a:p>
            </p:txBody>
          </p:sp>
          <p:sp>
            <p:nvSpPr>
              <p:cNvPr id="19" name="Rectangle 20"/>
              <p:cNvSpPr>
                <a:spLocks noChangeArrowheads="1"/>
              </p:cNvSpPr>
              <p:nvPr/>
            </p:nvSpPr>
            <p:spPr bwMode="auto">
              <a:xfrm>
                <a:off x="4808538" y="5792788"/>
                <a:ext cx="1695450" cy="83026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  <a:prstDash val="dash"/>
                <a:miter lim="800000"/>
                <a:headEnd/>
                <a:tailEnd/>
              </a:ln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/>
                <a:r>
                  <a:rPr lang="en-IE" sz="1800"/>
                  <a:t>Image Compression</a:t>
                </a:r>
                <a:endParaRPr lang="en-US" sz="1800"/>
              </a:p>
            </p:txBody>
          </p:sp>
        </p:grpSp>
        <p:grpSp>
          <p:nvGrpSpPr>
            <p:cNvPr id="35" name="Group 34"/>
            <p:cNvGrpSpPr/>
            <p:nvPr/>
          </p:nvGrpSpPr>
          <p:grpSpPr>
            <a:xfrm>
              <a:off x="2350466" y="1904038"/>
              <a:ext cx="4239355" cy="3062067"/>
              <a:chOff x="2350466" y="1904038"/>
              <a:chExt cx="4239355" cy="3062067"/>
            </a:xfrm>
          </p:grpSpPr>
          <p:pic>
            <p:nvPicPr>
              <p:cNvPr id="22" name="Picture 21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74709" y="1904038"/>
                <a:ext cx="1379215" cy="1384479"/>
              </a:xfrm>
              <a:prstGeom prst="rect">
                <a:avLst/>
              </a:prstGeom>
            </p:spPr>
          </p:pic>
          <p:pic>
            <p:nvPicPr>
              <p:cNvPr id="23" name="Picture 22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13962" y="2260294"/>
                <a:ext cx="1375343" cy="1375343"/>
              </a:xfrm>
              <a:prstGeom prst="rect">
                <a:avLst/>
              </a:prstGeom>
            </p:spPr>
          </p:pic>
          <p:sp>
            <p:nvSpPr>
              <p:cNvPr id="24" name="Right Arrow 23"/>
              <p:cNvSpPr/>
              <p:nvPr/>
            </p:nvSpPr>
            <p:spPr bwMode="auto">
              <a:xfrm>
                <a:off x="4367651" y="2557105"/>
                <a:ext cx="560038" cy="277019"/>
              </a:xfrm>
              <a:prstGeom prst="rightArrow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" pitchFamily="18" charset="0"/>
                </a:endParaRPr>
              </a:p>
            </p:txBody>
          </p:sp>
          <p:pic>
            <p:nvPicPr>
              <p:cNvPr id="25" name="Picture 24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50466" y="3464798"/>
                <a:ext cx="2350880" cy="751858"/>
              </a:xfrm>
              <a:prstGeom prst="rect">
                <a:avLst/>
              </a:prstGeom>
            </p:spPr>
          </p:pic>
          <p:pic>
            <p:nvPicPr>
              <p:cNvPr id="26" name="Picture 25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66501" y="4182252"/>
                <a:ext cx="2423320" cy="783853"/>
              </a:xfrm>
              <a:prstGeom prst="rect">
                <a:avLst/>
              </a:prstGeom>
            </p:spPr>
          </p:pic>
          <p:sp>
            <p:nvSpPr>
              <p:cNvPr id="34" name="Circular Arrow 33"/>
              <p:cNvSpPr/>
              <p:nvPr/>
            </p:nvSpPr>
            <p:spPr bwMode="auto">
              <a:xfrm>
                <a:off x="4367651" y="3694806"/>
                <a:ext cx="762000" cy="1035050"/>
              </a:xfrm>
              <a:prstGeom prst="circularArrow">
                <a:avLst>
                  <a:gd name="adj1" fmla="val 12500"/>
                  <a:gd name="adj2" fmla="val 1142319"/>
                  <a:gd name="adj3" fmla="val 20457681"/>
                  <a:gd name="adj4" fmla="val 15316387"/>
                  <a:gd name="adj5" fmla="val 12500"/>
                </a:avLst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88013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/>
          <p:cNvGrpSpPr/>
          <p:nvPr/>
        </p:nvGrpSpPr>
        <p:grpSpPr>
          <a:xfrm>
            <a:off x="152400" y="838200"/>
            <a:ext cx="8497887" cy="5324475"/>
            <a:chOff x="455613" y="1679575"/>
            <a:chExt cx="8116887" cy="4943475"/>
          </a:xfrm>
        </p:grpSpPr>
        <p:sp>
          <p:nvSpPr>
            <p:cNvPr id="2" name="Rectangle 4"/>
            <p:cNvSpPr>
              <a:spLocks noChangeArrowheads="1"/>
            </p:cNvSpPr>
            <p:nvPr/>
          </p:nvSpPr>
          <p:spPr bwMode="auto">
            <a:xfrm>
              <a:off x="550863" y="4016375"/>
              <a:ext cx="1695450" cy="83026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IE" sz="1800"/>
                <a:t>Image Acquisition</a:t>
              </a:r>
              <a:endParaRPr lang="en-US" sz="1800"/>
            </a:p>
          </p:txBody>
        </p:sp>
        <p:sp>
          <p:nvSpPr>
            <p:cNvPr id="3" name="Rectangle 5"/>
            <p:cNvSpPr>
              <a:spLocks noChangeArrowheads="1"/>
            </p:cNvSpPr>
            <p:nvPr/>
          </p:nvSpPr>
          <p:spPr bwMode="auto">
            <a:xfrm>
              <a:off x="2532063" y="1679575"/>
              <a:ext cx="1695450" cy="83026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IE" sz="1800"/>
                <a:t>Image Restoration</a:t>
              </a:r>
              <a:endParaRPr lang="en-US" sz="1800"/>
            </a:p>
          </p:txBody>
        </p:sp>
        <p:sp>
          <p:nvSpPr>
            <p:cNvPr id="4" name="Rectangle 6"/>
            <p:cNvSpPr>
              <a:spLocks noChangeArrowheads="1"/>
            </p:cNvSpPr>
            <p:nvPr/>
          </p:nvSpPr>
          <p:spPr bwMode="auto">
            <a:xfrm>
              <a:off x="4910138" y="1679575"/>
              <a:ext cx="1695450" cy="83026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IE" sz="1800"/>
                <a:t>Morphological Processing</a:t>
              </a:r>
              <a:endParaRPr lang="en-US" sz="1800"/>
            </a:p>
          </p:txBody>
        </p:sp>
        <p:sp>
          <p:nvSpPr>
            <p:cNvPr id="5" name="Rectangle 7"/>
            <p:cNvSpPr>
              <a:spLocks noChangeArrowheads="1"/>
            </p:cNvSpPr>
            <p:nvPr/>
          </p:nvSpPr>
          <p:spPr bwMode="auto">
            <a:xfrm>
              <a:off x="6877050" y="2892425"/>
              <a:ext cx="1695450" cy="830263"/>
            </a:xfrm>
            <a:prstGeom prst="rect">
              <a:avLst/>
            </a:prstGeom>
            <a:solidFill>
              <a:srgbClr val="CCFFFF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IE" sz="1800"/>
                <a:t>Segmentation</a:t>
              </a:r>
              <a:endParaRPr lang="en-US" sz="1800"/>
            </a:p>
          </p:txBody>
        </p:sp>
        <p:sp>
          <p:nvSpPr>
            <p:cNvPr id="6" name="Rectangle 8"/>
            <p:cNvSpPr>
              <a:spLocks noChangeArrowheads="1"/>
            </p:cNvSpPr>
            <p:nvPr/>
          </p:nvSpPr>
          <p:spPr bwMode="auto">
            <a:xfrm>
              <a:off x="6877050" y="5140325"/>
              <a:ext cx="1695450" cy="83026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IE" sz="1700" dirty="0"/>
                <a:t>Object </a:t>
              </a:r>
              <a:r>
                <a:rPr lang="en-IE" sz="1700" dirty="0" smtClean="0"/>
                <a:t>Recognition</a:t>
              </a:r>
              <a:endParaRPr lang="en-US" sz="1700" dirty="0"/>
            </a:p>
          </p:txBody>
        </p:sp>
        <p:sp>
          <p:nvSpPr>
            <p:cNvPr id="7" name="Rectangle 9"/>
            <p:cNvSpPr>
              <a:spLocks noChangeArrowheads="1"/>
            </p:cNvSpPr>
            <p:nvPr/>
          </p:nvSpPr>
          <p:spPr bwMode="auto">
            <a:xfrm>
              <a:off x="550863" y="2892425"/>
              <a:ext cx="1695450" cy="83026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IE" sz="1800" dirty="0"/>
                <a:t>Image Enhancement</a:t>
              </a:r>
              <a:endParaRPr lang="en-US" sz="1800" dirty="0"/>
            </a:p>
          </p:txBody>
        </p:sp>
        <p:sp>
          <p:nvSpPr>
            <p:cNvPr id="8" name="Rectangle 10"/>
            <p:cNvSpPr>
              <a:spLocks noChangeArrowheads="1"/>
            </p:cNvSpPr>
            <p:nvPr/>
          </p:nvSpPr>
          <p:spPr bwMode="auto">
            <a:xfrm>
              <a:off x="6877050" y="4016375"/>
              <a:ext cx="1695450" cy="83026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IE" sz="1700" dirty="0"/>
                <a:t>Representation &amp; </a:t>
              </a:r>
              <a:r>
                <a:rPr lang="en-IE" sz="1700" dirty="0" smtClean="0"/>
                <a:t>Description</a:t>
              </a:r>
              <a:endParaRPr lang="en-US" sz="1700" dirty="0"/>
            </a:p>
          </p:txBody>
        </p:sp>
        <p:sp>
          <p:nvSpPr>
            <p:cNvPr id="9" name="Text Box 11"/>
            <p:cNvSpPr txBox="1">
              <a:spLocks noChangeArrowheads="1"/>
            </p:cNvSpPr>
            <p:nvPr/>
          </p:nvSpPr>
          <p:spPr bwMode="auto">
            <a:xfrm>
              <a:off x="455613" y="5372100"/>
              <a:ext cx="188595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r>
                <a:rPr lang="en-IE" sz="1800"/>
                <a:t>Problem Domain</a:t>
              </a:r>
              <a:endParaRPr lang="en-US" sz="1800"/>
            </a:p>
          </p:txBody>
        </p:sp>
        <p:cxnSp>
          <p:nvCxnSpPr>
            <p:cNvPr id="10" name="AutoShape 12"/>
            <p:cNvCxnSpPr>
              <a:cxnSpLocks noChangeShapeType="1"/>
              <a:stCxn id="9" idx="0"/>
              <a:endCxn id="2" idx="2"/>
            </p:cNvCxnSpPr>
            <p:nvPr/>
          </p:nvCxnSpPr>
          <p:spPr bwMode="auto">
            <a:xfrm rot="16200000">
              <a:off x="1135857" y="5109369"/>
              <a:ext cx="525462" cy="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" name="AutoShape 13"/>
            <p:cNvCxnSpPr>
              <a:cxnSpLocks noChangeShapeType="1"/>
              <a:stCxn id="2" idx="0"/>
              <a:endCxn id="7" idx="2"/>
            </p:cNvCxnSpPr>
            <p:nvPr/>
          </p:nvCxnSpPr>
          <p:spPr bwMode="auto">
            <a:xfrm rot="16200000">
              <a:off x="1251744" y="3869532"/>
              <a:ext cx="293687" cy="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" name="AutoShape 14"/>
            <p:cNvCxnSpPr>
              <a:cxnSpLocks noChangeShapeType="1"/>
              <a:stCxn id="8" idx="2"/>
              <a:endCxn id="6" idx="0"/>
            </p:cNvCxnSpPr>
            <p:nvPr/>
          </p:nvCxnSpPr>
          <p:spPr bwMode="auto">
            <a:xfrm rot="5400000">
              <a:off x="7577931" y="4993482"/>
              <a:ext cx="293687" cy="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3" name="AutoShape 15"/>
            <p:cNvCxnSpPr>
              <a:cxnSpLocks noChangeShapeType="1"/>
              <a:stCxn id="5" idx="2"/>
              <a:endCxn id="8" idx="0"/>
            </p:cNvCxnSpPr>
            <p:nvPr/>
          </p:nvCxnSpPr>
          <p:spPr bwMode="auto">
            <a:xfrm rot="5400000">
              <a:off x="7587456" y="3879057"/>
              <a:ext cx="274637" cy="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" name="AutoShape 16"/>
            <p:cNvCxnSpPr>
              <a:cxnSpLocks noChangeShapeType="1"/>
              <a:stCxn id="4" idx="3"/>
              <a:endCxn id="5" idx="0"/>
            </p:cNvCxnSpPr>
            <p:nvPr/>
          </p:nvCxnSpPr>
          <p:spPr bwMode="auto">
            <a:xfrm>
              <a:off x="6605588" y="2095500"/>
              <a:ext cx="1119187" cy="777875"/>
            </a:xfrm>
            <a:prstGeom prst="bentConnector2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" name="AutoShape 17"/>
            <p:cNvCxnSpPr>
              <a:cxnSpLocks noChangeShapeType="1"/>
              <a:stCxn id="3" idx="3"/>
              <a:endCxn id="4" idx="1"/>
            </p:cNvCxnSpPr>
            <p:nvPr/>
          </p:nvCxnSpPr>
          <p:spPr bwMode="auto">
            <a:xfrm>
              <a:off x="4227513" y="2095500"/>
              <a:ext cx="682625" cy="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6" name="AutoShape 18"/>
            <p:cNvCxnSpPr>
              <a:cxnSpLocks noChangeShapeType="1"/>
              <a:stCxn id="7" idx="0"/>
              <a:endCxn id="3" idx="1"/>
            </p:cNvCxnSpPr>
            <p:nvPr/>
          </p:nvCxnSpPr>
          <p:spPr bwMode="auto">
            <a:xfrm rot="16200000">
              <a:off x="1566863" y="1927225"/>
              <a:ext cx="796925" cy="1133475"/>
            </a:xfrm>
            <a:prstGeom prst="bentConnector2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7" name="Rectangle 19"/>
            <p:cNvSpPr>
              <a:spLocks noChangeArrowheads="1"/>
            </p:cNvSpPr>
            <p:nvPr/>
          </p:nvSpPr>
          <p:spPr bwMode="auto">
            <a:xfrm>
              <a:off x="2565400" y="5792788"/>
              <a:ext cx="1695450" cy="83026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prstDash val="dash"/>
              <a:miter lim="800000"/>
              <a:headEnd/>
              <a:tailEnd/>
            </a:ln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IE" sz="1800"/>
                <a:t>Colour Image Processing</a:t>
              </a:r>
              <a:endParaRPr lang="en-US" sz="1800"/>
            </a:p>
          </p:txBody>
        </p:sp>
        <p:sp>
          <p:nvSpPr>
            <p:cNvPr id="18" name="Rectangle 20"/>
            <p:cNvSpPr>
              <a:spLocks noChangeArrowheads="1"/>
            </p:cNvSpPr>
            <p:nvPr/>
          </p:nvSpPr>
          <p:spPr bwMode="auto">
            <a:xfrm>
              <a:off x="4808538" y="5792788"/>
              <a:ext cx="1695450" cy="83026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prstDash val="dash"/>
              <a:miter lim="800000"/>
              <a:headEnd/>
              <a:tailEnd/>
            </a:ln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IE" sz="1800"/>
                <a:t>Image Compression</a:t>
              </a:r>
              <a:endParaRPr lang="en-US" sz="1800"/>
            </a:p>
          </p:txBody>
        </p:sp>
      </p:grpSp>
      <p:sp>
        <p:nvSpPr>
          <p:cNvPr id="22" name="Rectangle 21"/>
          <p:cNvSpPr/>
          <p:nvPr/>
        </p:nvSpPr>
        <p:spPr>
          <a:xfrm>
            <a:off x="381000" y="52609"/>
            <a:ext cx="240482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E" dirty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Segmentation</a:t>
            </a:r>
            <a:endParaRPr lang="en-US" dirty="0">
              <a:solidFill>
                <a:srgbClr val="0000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505" y="3278859"/>
            <a:ext cx="2757324" cy="2096479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1428" y="1699929"/>
            <a:ext cx="2742961" cy="2067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251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/>
          <p:cNvGrpSpPr/>
          <p:nvPr/>
        </p:nvGrpSpPr>
        <p:grpSpPr>
          <a:xfrm>
            <a:off x="457200" y="1143000"/>
            <a:ext cx="8116887" cy="4943475"/>
            <a:chOff x="455613" y="1679575"/>
            <a:chExt cx="8116887" cy="4943475"/>
          </a:xfrm>
        </p:grpSpPr>
        <p:sp>
          <p:nvSpPr>
            <p:cNvPr id="2" name="Rectangle 4"/>
            <p:cNvSpPr>
              <a:spLocks noChangeArrowheads="1"/>
            </p:cNvSpPr>
            <p:nvPr/>
          </p:nvSpPr>
          <p:spPr bwMode="auto">
            <a:xfrm>
              <a:off x="550863" y="4016375"/>
              <a:ext cx="1695450" cy="83026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IE" sz="1800"/>
                <a:t>Image Acquisition</a:t>
              </a:r>
              <a:endParaRPr lang="en-US" sz="1800"/>
            </a:p>
          </p:txBody>
        </p:sp>
        <p:sp>
          <p:nvSpPr>
            <p:cNvPr id="3" name="Rectangle 5"/>
            <p:cNvSpPr>
              <a:spLocks noChangeArrowheads="1"/>
            </p:cNvSpPr>
            <p:nvPr/>
          </p:nvSpPr>
          <p:spPr bwMode="auto">
            <a:xfrm>
              <a:off x="2532063" y="1679575"/>
              <a:ext cx="1695450" cy="83026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IE" sz="1800" dirty="0"/>
                <a:t>Image Restoration</a:t>
              </a:r>
              <a:endParaRPr lang="en-US" sz="1800" dirty="0"/>
            </a:p>
          </p:txBody>
        </p:sp>
        <p:sp>
          <p:nvSpPr>
            <p:cNvPr id="4" name="Rectangle 6"/>
            <p:cNvSpPr>
              <a:spLocks noChangeArrowheads="1"/>
            </p:cNvSpPr>
            <p:nvPr/>
          </p:nvSpPr>
          <p:spPr bwMode="auto">
            <a:xfrm>
              <a:off x="4910138" y="1679575"/>
              <a:ext cx="1695450" cy="83026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IE" sz="1800"/>
                <a:t>Morphological Processing</a:t>
              </a:r>
              <a:endParaRPr lang="en-US" sz="1800"/>
            </a:p>
          </p:txBody>
        </p:sp>
        <p:sp>
          <p:nvSpPr>
            <p:cNvPr id="5" name="Rectangle 7"/>
            <p:cNvSpPr>
              <a:spLocks noChangeArrowheads="1"/>
            </p:cNvSpPr>
            <p:nvPr/>
          </p:nvSpPr>
          <p:spPr bwMode="auto">
            <a:xfrm>
              <a:off x="6877050" y="2892425"/>
              <a:ext cx="1695450" cy="83026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IE" sz="1800"/>
                <a:t>Segmentation</a:t>
              </a:r>
              <a:endParaRPr lang="en-US" sz="1800"/>
            </a:p>
          </p:txBody>
        </p:sp>
        <p:sp>
          <p:nvSpPr>
            <p:cNvPr id="6" name="Rectangle 8"/>
            <p:cNvSpPr>
              <a:spLocks noChangeArrowheads="1"/>
            </p:cNvSpPr>
            <p:nvPr/>
          </p:nvSpPr>
          <p:spPr bwMode="auto">
            <a:xfrm>
              <a:off x="6877050" y="5140325"/>
              <a:ext cx="1695450" cy="83026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IE" sz="1700" dirty="0" smtClean="0"/>
                <a:t>Object Recognition</a:t>
              </a:r>
              <a:endParaRPr lang="en-US" sz="1700" dirty="0"/>
            </a:p>
          </p:txBody>
        </p:sp>
        <p:sp>
          <p:nvSpPr>
            <p:cNvPr id="7" name="Rectangle 9"/>
            <p:cNvSpPr>
              <a:spLocks noChangeArrowheads="1"/>
            </p:cNvSpPr>
            <p:nvPr/>
          </p:nvSpPr>
          <p:spPr bwMode="auto">
            <a:xfrm>
              <a:off x="550863" y="2892425"/>
              <a:ext cx="1695450" cy="83026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IE" sz="1800"/>
                <a:t>Image Enhancement</a:t>
              </a:r>
              <a:endParaRPr lang="en-US" sz="1800"/>
            </a:p>
          </p:txBody>
        </p:sp>
        <p:sp>
          <p:nvSpPr>
            <p:cNvPr id="8" name="Rectangle 10"/>
            <p:cNvSpPr>
              <a:spLocks noChangeArrowheads="1"/>
            </p:cNvSpPr>
            <p:nvPr/>
          </p:nvSpPr>
          <p:spPr bwMode="auto">
            <a:xfrm>
              <a:off x="6877050" y="4016375"/>
              <a:ext cx="1695450" cy="830263"/>
            </a:xfrm>
            <a:prstGeom prst="rect">
              <a:avLst/>
            </a:prstGeom>
            <a:solidFill>
              <a:srgbClr val="CCFFFF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IE" sz="1700" dirty="0"/>
                <a:t>Representation &amp; </a:t>
              </a:r>
              <a:r>
                <a:rPr lang="en-IE" sz="1700" dirty="0" smtClean="0"/>
                <a:t>Description</a:t>
              </a:r>
              <a:endParaRPr lang="en-IE" sz="1700" dirty="0"/>
            </a:p>
          </p:txBody>
        </p:sp>
        <p:sp>
          <p:nvSpPr>
            <p:cNvPr id="9" name="Text Box 11"/>
            <p:cNvSpPr txBox="1">
              <a:spLocks noChangeArrowheads="1"/>
            </p:cNvSpPr>
            <p:nvPr/>
          </p:nvSpPr>
          <p:spPr bwMode="auto">
            <a:xfrm>
              <a:off x="455613" y="5372100"/>
              <a:ext cx="188595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r>
                <a:rPr lang="en-IE" sz="1800"/>
                <a:t>Problem Domain</a:t>
              </a:r>
              <a:endParaRPr lang="en-US" sz="1800"/>
            </a:p>
          </p:txBody>
        </p:sp>
        <p:cxnSp>
          <p:nvCxnSpPr>
            <p:cNvPr id="10" name="AutoShape 12"/>
            <p:cNvCxnSpPr>
              <a:cxnSpLocks noChangeShapeType="1"/>
              <a:stCxn id="9" idx="0"/>
              <a:endCxn id="2" idx="2"/>
            </p:cNvCxnSpPr>
            <p:nvPr/>
          </p:nvCxnSpPr>
          <p:spPr bwMode="auto">
            <a:xfrm rot="16200000">
              <a:off x="1135857" y="5109369"/>
              <a:ext cx="525462" cy="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" name="AutoShape 13"/>
            <p:cNvCxnSpPr>
              <a:cxnSpLocks noChangeShapeType="1"/>
              <a:stCxn id="2" idx="0"/>
              <a:endCxn id="7" idx="2"/>
            </p:cNvCxnSpPr>
            <p:nvPr/>
          </p:nvCxnSpPr>
          <p:spPr bwMode="auto">
            <a:xfrm rot="16200000">
              <a:off x="1251744" y="3869532"/>
              <a:ext cx="293687" cy="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" name="AutoShape 14"/>
            <p:cNvCxnSpPr>
              <a:cxnSpLocks noChangeShapeType="1"/>
              <a:stCxn id="8" idx="2"/>
              <a:endCxn id="6" idx="0"/>
            </p:cNvCxnSpPr>
            <p:nvPr/>
          </p:nvCxnSpPr>
          <p:spPr bwMode="auto">
            <a:xfrm rot="5400000">
              <a:off x="7587456" y="4983957"/>
              <a:ext cx="274637" cy="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3" name="AutoShape 15"/>
            <p:cNvCxnSpPr>
              <a:cxnSpLocks noChangeShapeType="1"/>
              <a:stCxn id="5" idx="2"/>
              <a:endCxn id="8" idx="0"/>
            </p:cNvCxnSpPr>
            <p:nvPr/>
          </p:nvCxnSpPr>
          <p:spPr bwMode="auto">
            <a:xfrm rot="5400000">
              <a:off x="7577931" y="3869532"/>
              <a:ext cx="293687" cy="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" name="AutoShape 16"/>
            <p:cNvCxnSpPr>
              <a:cxnSpLocks noChangeShapeType="1"/>
              <a:stCxn id="4" idx="3"/>
              <a:endCxn id="5" idx="0"/>
            </p:cNvCxnSpPr>
            <p:nvPr/>
          </p:nvCxnSpPr>
          <p:spPr bwMode="auto">
            <a:xfrm>
              <a:off x="6605588" y="2095500"/>
              <a:ext cx="1119187" cy="796925"/>
            </a:xfrm>
            <a:prstGeom prst="bentConnector2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" name="AutoShape 17"/>
            <p:cNvCxnSpPr>
              <a:cxnSpLocks noChangeShapeType="1"/>
              <a:stCxn id="3" idx="3"/>
              <a:endCxn id="4" idx="1"/>
            </p:cNvCxnSpPr>
            <p:nvPr/>
          </p:nvCxnSpPr>
          <p:spPr bwMode="auto">
            <a:xfrm>
              <a:off x="4227513" y="2095500"/>
              <a:ext cx="682625" cy="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6" name="AutoShape 18"/>
            <p:cNvCxnSpPr>
              <a:cxnSpLocks noChangeShapeType="1"/>
              <a:stCxn id="7" idx="0"/>
              <a:endCxn id="3" idx="1"/>
            </p:cNvCxnSpPr>
            <p:nvPr/>
          </p:nvCxnSpPr>
          <p:spPr bwMode="auto">
            <a:xfrm rot="16200000">
              <a:off x="1566863" y="1927225"/>
              <a:ext cx="796925" cy="1133475"/>
            </a:xfrm>
            <a:prstGeom prst="bentConnector2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7" name="Rectangle 19"/>
            <p:cNvSpPr>
              <a:spLocks noChangeArrowheads="1"/>
            </p:cNvSpPr>
            <p:nvPr/>
          </p:nvSpPr>
          <p:spPr bwMode="auto">
            <a:xfrm>
              <a:off x="2565400" y="5792788"/>
              <a:ext cx="1695450" cy="83026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prstDash val="dash"/>
              <a:miter lim="800000"/>
              <a:headEnd/>
              <a:tailEnd/>
            </a:ln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IE" sz="1800"/>
                <a:t>Colour Image Processing</a:t>
              </a:r>
              <a:endParaRPr lang="en-US" sz="1800"/>
            </a:p>
          </p:txBody>
        </p:sp>
        <p:sp>
          <p:nvSpPr>
            <p:cNvPr id="18" name="Rectangle 20"/>
            <p:cNvSpPr>
              <a:spLocks noChangeArrowheads="1"/>
            </p:cNvSpPr>
            <p:nvPr/>
          </p:nvSpPr>
          <p:spPr bwMode="auto">
            <a:xfrm>
              <a:off x="4808538" y="5792788"/>
              <a:ext cx="1695450" cy="83026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prstDash val="dash"/>
              <a:miter lim="800000"/>
              <a:headEnd/>
              <a:tailEnd/>
            </a:ln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IE" sz="1800"/>
                <a:t>Image Compression</a:t>
              </a:r>
              <a:endParaRPr lang="en-US" sz="1800"/>
            </a:p>
          </p:txBody>
        </p:sp>
      </p:grpSp>
      <p:sp>
        <p:nvSpPr>
          <p:cNvPr id="28" name="Rectangle 27"/>
          <p:cNvSpPr/>
          <p:nvPr/>
        </p:nvSpPr>
        <p:spPr>
          <a:xfrm>
            <a:off x="108576" y="51127"/>
            <a:ext cx="486383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1" hangingPunct="1"/>
            <a:r>
              <a:rPr lang="en-IE" dirty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Representation &amp; Description</a:t>
            </a:r>
          </a:p>
        </p:txBody>
      </p:sp>
    </p:spTree>
    <p:extLst>
      <p:ext uri="{BB962C8B-B14F-4D97-AF65-F5344CB8AC3E}">
        <p14:creationId xmlns:p14="http://schemas.microsoft.com/office/powerpoint/2010/main" val="3730566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152400" y="685800"/>
            <a:ext cx="8763000" cy="5562600"/>
            <a:chOff x="455613" y="1679575"/>
            <a:chExt cx="8116887" cy="4943475"/>
          </a:xfrm>
        </p:grpSpPr>
        <p:sp>
          <p:nvSpPr>
            <p:cNvPr id="2" name="Rectangle 4"/>
            <p:cNvSpPr>
              <a:spLocks noChangeArrowheads="1"/>
            </p:cNvSpPr>
            <p:nvPr/>
          </p:nvSpPr>
          <p:spPr bwMode="auto">
            <a:xfrm>
              <a:off x="550863" y="4016375"/>
              <a:ext cx="1695450" cy="83026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IE" sz="1800"/>
                <a:t>Image Acquisition</a:t>
              </a:r>
              <a:endParaRPr lang="en-US" sz="1800"/>
            </a:p>
          </p:txBody>
        </p:sp>
        <p:sp>
          <p:nvSpPr>
            <p:cNvPr id="3" name="Rectangle 5"/>
            <p:cNvSpPr>
              <a:spLocks noChangeArrowheads="1"/>
            </p:cNvSpPr>
            <p:nvPr/>
          </p:nvSpPr>
          <p:spPr bwMode="auto">
            <a:xfrm>
              <a:off x="2532063" y="1679575"/>
              <a:ext cx="1695450" cy="83026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IE" sz="1800"/>
                <a:t>Image Restoration</a:t>
              </a:r>
              <a:endParaRPr lang="en-US" sz="1800"/>
            </a:p>
          </p:txBody>
        </p:sp>
        <p:sp>
          <p:nvSpPr>
            <p:cNvPr id="4" name="Rectangle 6"/>
            <p:cNvSpPr>
              <a:spLocks noChangeArrowheads="1"/>
            </p:cNvSpPr>
            <p:nvPr/>
          </p:nvSpPr>
          <p:spPr bwMode="auto">
            <a:xfrm>
              <a:off x="4910138" y="1679575"/>
              <a:ext cx="1695450" cy="83026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IE" sz="1800"/>
                <a:t>Morphological Processing</a:t>
              </a:r>
              <a:endParaRPr lang="en-US" sz="1800"/>
            </a:p>
          </p:txBody>
        </p:sp>
        <p:sp>
          <p:nvSpPr>
            <p:cNvPr id="5" name="Rectangle 7"/>
            <p:cNvSpPr>
              <a:spLocks noChangeArrowheads="1"/>
            </p:cNvSpPr>
            <p:nvPr/>
          </p:nvSpPr>
          <p:spPr bwMode="auto">
            <a:xfrm>
              <a:off x="6877050" y="2892425"/>
              <a:ext cx="1695450" cy="83026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IE" sz="1800"/>
                <a:t>Segmentation</a:t>
              </a:r>
              <a:endParaRPr lang="en-US" sz="1800"/>
            </a:p>
          </p:txBody>
        </p:sp>
        <p:sp>
          <p:nvSpPr>
            <p:cNvPr id="6" name="Rectangle 8"/>
            <p:cNvSpPr>
              <a:spLocks noChangeArrowheads="1"/>
            </p:cNvSpPr>
            <p:nvPr/>
          </p:nvSpPr>
          <p:spPr bwMode="auto">
            <a:xfrm>
              <a:off x="6877050" y="5140325"/>
              <a:ext cx="1695450" cy="830263"/>
            </a:xfrm>
            <a:prstGeom prst="rect">
              <a:avLst/>
            </a:prstGeom>
            <a:solidFill>
              <a:srgbClr val="CCFFFF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IE" sz="1800" dirty="0"/>
                <a:t>Object </a:t>
              </a:r>
              <a:r>
                <a:rPr lang="en-IE" sz="1800" dirty="0" smtClean="0"/>
                <a:t>Recognition</a:t>
              </a:r>
              <a:endParaRPr lang="en-US" sz="1800" dirty="0"/>
            </a:p>
          </p:txBody>
        </p:sp>
        <p:sp>
          <p:nvSpPr>
            <p:cNvPr id="7" name="Rectangle 9"/>
            <p:cNvSpPr>
              <a:spLocks noChangeArrowheads="1"/>
            </p:cNvSpPr>
            <p:nvPr/>
          </p:nvSpPr>
          <p:spPr bwMode="auto">
            <a:xfrm>
              <a:off x="550863" y="2892425"/>
              <a:ext cx="1695450" cy="83026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IE" sz="1800"/>
                <a:t>Image Enhancement</a:t>
              </a:r>
              <a:endParaRPr lang="en-US" sz="1800"/>
            </a:p>
          </p:txBody>
        </p:sp>
        <p:sp>
          <p:nvSpPr>
            <p:cNvPr id="8" name="Rectangle 10"/>
            <p:cNvSpPr>
              <a:spLocks noChangeArrowheads="1"/>
            </p:cNvSpPr>
            <p:nvPr/>
          </p:nvSpPr>
          <p:spPr bwMode="auto">
            <a:xfrm>
              <a:off x="6877050" y="4016375"/>
              <a:ext cx="1695450" cy="83026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IE" sz="1700" dirty="0"/>
                <a:t>Representation &amp; </a:t>
              </a:r>
              <a:r>
                <a:rPr lang="en-IE" sz="1700" dirty="0" smtClean="0"/>
                <a:t>Description</a:t>
              </a:r>
              <a:endParaRPr lang="en-US" sz="1700" dirty="0"/>
            </a:p>
          </p:txBody>
        </p:sp>
        <p:sp>
          <p:nvSpPr>
            <p:cNvPr id="9" name="Text Box 11"/>
            <p:cNvSpPr txBox="1">
              <a:spLocks noChangeArrowheads="1"/>
            </p:cNvSpPr>
            <p:nvPr/>
          </p:nvSpPr>
          <p:spPr bwMode="auto">
            <a:xfrm>
              <a:off x="455613" y="5372100"/>
              <a:ext cx="188595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r>
                <a:rPr lang="en-IE" sz="1800"/>
                <a:t>Problem Domain</a:t>
              </a:r>
              <a:endParaRPr lang="en-US" sz="1800"/>
            </a:p>
          </p:txBody>
        </p:sp>
        <p:cxnSp>
          <p:nvCxnSpPr>
            <p:cNvPr id="10" name="AutoShape 12"/>
            <p:cNvCxnSpPr>
              <a:cxnSpLocks noChangeShapeType="1"/>
              <a:stCxn id="9" idx="0"/>
              <a:endCxn id="2" idx="2"/>
            </p:cNvCxnSpPr>
            <p:nvPr/>
          </p:nvCxnSpPr>
          <p:spPr bwMode="auto">
            <a:xfrm rot="16200000">
              <a:off x="1135857" y="5109369"/>
              <a:ext cx="525462" cy="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" name="AutoShape 13"/>
            <p:cNvCxnSpPr>
              <a:cxnSpLocks noChangeShapeType="1"/>
              <a:stCxn id="2" idx="0"/>
              <a:endCxn id="7" idx="2"/>
            </p:cNvCxnSpPr>
            <p:nvPr/>
          </p:nvCxnSpPr>
          <p:spPr bwMode="auto">
            <a:xfrm rot="16200000">
              <a:off x="1251744" y="3869532"/>
              <a:ext cx="293687" cy="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" name="AutoShape 14"/>
            <p:cNvCxnSpPr>
              <a:cxnSpLocks noChangeShapeType="1"/>
              <a:stCxn id="8" idx="2"/>
              <a:endCxn id="6" idx="0"/>
            </p:cNvCxnSpPr>
            <p:nvPr/>
          </p:nvCxnSpPr>
          <p:spPr bwMode="auto">
            <a:xfrm rot="5400000">
              <a:off x="7587456" y="5003007"/>
              <a:ext cx="274637" cy="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3" name="AutoShape 15"/>
            <p:cNvCxnSpPr>
              <a:cxnSpLocks noChangeShapeType="1"/>
              <a:stCxn id="5" idx="2"/>
              <a:endCxn id="8" idx="0"/>
            </p:cNvCxnSpPr>
            <p:nvPr/>
          </p:nvCxnSpPr>
          <p:spPr bwMode="auto">
            <a:xfrm rot="5400000">
              <a:off x="7587456" y="3860007"/>
              <a:ext cx="274637" cy="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" name="AutoShape 16"/>
            <p:cNvCxnSpPr>
              <a:cxnSpLocks noChangeShapeType="1"/>
              <a:stCxn id="4" idx="3"/>
              <a:endCxn id="5" idx="0"/>
            </p:cNvCxnSpPr>
            <p:nvPr/>
          </p:nvCxnSpPr>
          <p:spPr bwMode="auto">
            <a:xfrm>
              <a:off x="6605588" y="2095500"/>
              <a:ext cx="1119187" cy="796925"/>
            </a:xfrm>
            <a:prstGeom prst="bentConnector2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" name="AutoShape 17"/>
            <p:cNvCxnSpPr>
              <a:cxnSpLocks noChangeShapeType="1"/>
              <a:stCxn id="3" idx="3"/>
              <a:endCxn id="4" idx="1"/>
            </p:cNvCxnSpPr>
            <p:nvPr/>
          </p:nvCxnSpPr>
          <p:spPr bwMode="auto">
            <a:xfrm>
              <a:off x="4227513" y="2095500"/>
              <a:ext cx="682625" cy="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6" name="AutoShape 18"/>
            <p:cNvCxnSpPr>
              <a:cxnSpLocks noChangeShapeType="1"/>
              <a:stCxn id="7" idx="0"/>
              <a:endCxn id="3" idx="1"/>
            </p:cNvCxnSpPr>
            <p:nvPr/>
          </p:nvCxnSpPr>
          <p:spPr bwMode="auto">
            <a:xfrm rot="16200000">
              <a:off x="1566863" y="1927225"/>
              <a:ext cx="796925" cy="1133475"/>
            </a:xfrm>
            <a:prstGeom prst="bentConnector2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7" name="Rectangle 19"/>
            <p:cNvSpPr>
              <a:spLocks noChangeArrowheads="1"/>
            </p:cNvSpPr>
            <p:nvPr/>
          </p:nvSpPr>
          <p:spPr bwMode="auto">
            <a:xfrm>
              <a:off x="2565400" y="5792788"/>
              <a:ext cx="1695450" cy="83026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prstDash val="dash"/>
              <a:miter lim="800000"/>
              <a:headEnd/>
              <a:tailEnd/>
            </a:ln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IE" sz="1800"/>
                <a:t>Colour Image Processing</a:t>
              </a:r>
              <a:endParaRPr lang="en-US" sz="1800"/>
            </a:p>
          </p:txBody>
        </p:sp>
        <p:sp>
          <p:nvSpPr>
            <p:cNvPr id="18" name="Rectangle 20"/>
            <p:cNvSpPr>
              <a:spLocks noChangeArrowheads="1"/>
            </p:cNvSpPr>
            <p:nvPr/>
          </p:nvSpPr>
          <p:spPr bwMode="auto">
            <a:xfrm>
              <a:off x="4808538" y="5792788"/>
              <a:ext cx="1695450" cy="83026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prstDash val="dash"/>
              <a:miter lim="800000"/>
              <a:headEnd/>
              <a:tailEnd/>
            </a:ln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IE" sz="1800"/>
                <a:t>Image Compression</a:t>
              </a:r>
              <a:endParaRPr lang="en-US" sz="1800"/>
            </a:p>
          </p:txBody>
        </p:sp>
      </p:grpSp>
      <p:pic>
        <p:nvPicPr>
          <p:cNvPr id="22" name="Picture 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9320" y="1813999"/>
            <a:ext cx="4416492" cy="29313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4982" y="1577705"/>
            <a:ext cx="2795778" cy="2266052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2622" y="3209180"/>
            <a:ext cx="2836378" cy="2266178"/>
          </a:xfrm>
          <a:prstGeom prst="rect">
            <a:avLst/>
          </a:prstGeom>
        </p:spPr>
      </p:pic>
      <p:sp>
        <p:nvSpPr>
          <p:cNvPr id="28" name="Rectangle 27"/>
          <p:cNvSpPr/>
          <p:nvPr/>
        </p:nvSpPr>
        <p:spPr>
          <a:xfrm>
            <a:off x="170308" y="73350"/>
            <a:ext cx="322395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1" hangingPunct="1"/>
            <a:r>
              <a:rPr lang="en-IE" dirty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Object Recognition</a:t>
            </a:r>
            <a:endParaRPr lang="en-US" dirty="0">
              <a:solidFill>
                <a:srgbClr val="0000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8811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5800" y="796925"/>
            <a:ext cx="7772400" cy="54186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2"/>
          <p:cNvSpPr txBox="1">
            <a:spLocks noRot="1" noChangeArrowheads="1"/>
          </p:cNvSpPr>
          <p:nvPr/>
        </p:nvSpPr>
        <p:spPr>
          <a:xfrm>
            <a:off x="301625" y="0"/>
            <a:ext cx="8540750" cy="704850"/>
          </a:xfrm>
          <a:prstGeom prst="rect">
            <a:avLst/>
          </a:prstGeom>
        </p:spPr>
        <p:txBody>
          <a:bodyPr/>
          <a:lstStyle>
            <a:lvl1pPr algn="l" defTabSz="457207" rtl="0" eaLnBrk="1" latinLnBrk="0" hangingPunct="1">
              <a:spcBef>
                <a:spcPct val="0"/>
              </a:spcBef>
              <a:buNone/>
              <a:defRPr sz="4000" b="0" i="0" kern="1200" baseline="0">
                <a:solidFill>
                  <a:srgbClr val="0070C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fontAlgn="auto">
              <a:spcAft>
                <a:spcPts val="0"/>
              </a:spcAft>
              <a:defRPr/>
            </a:pPr>
            <a:r>
              <a:rPr lang="en-US" sz="3200" smtClean="0">
                <a:solidFill>
                  <a:srgbClr val="0000CC"/>
                </a:solidFill>
              </a:rPr>
              <a:t>Image Acquisition Process</a:t>
            </a:r>
            <a:endParaRPr lang="en-US" sz="3200" dirty="0" smtClean="0">
              <a:solidFill>
                <a:srgbClr val="0000CC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572000" y="4876800"/>
            <a:ext cx="152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View at lens focal plane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587553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28600" y="76200"/>
            <a:ext cx="58674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00CC"/>
                </a:solidFill>
              </a:rPr>
              <a:t>Image Sampling and Quantization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228600" y="1219200"/>
                <a:ext cx="8686800" cy="48320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 algn="just"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Image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dirty="0" smtClean="0"/>
                  <a:t> has two components: co-ordinates and amplitude.</a:t>
                </a:r>
              </a:p>
              <a:p>
                <a:pPr marL="457200" indent="-457200" algn="just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457200" indent="-457200" algn="just"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Image at lens focal plane is continuous.</a:t>
                </a:r>
              </a:p>
              <a:p>
                <a:pPr marL="457200" indent="-457200" algn="just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457200" indent="-457200" algn="just"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To digitize an image, both co-ordinates and amplitude needs to be digitized.</a:t>
                </a:r>
              </a:p>
              <a:p>
                <a:pPr marL="457200" indent="-457200" algn="just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457200" indent="-457200" algn="just"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Digitizing the co-ordinate values </a:t>
                </a:r>
                <a:r>
                  <a:rPr lang="en-US" dirty="0" smtClean="0">
                    <a:sym typeface="Wingdings" panose="05000000000000000000" pitchFamily="2" charset="2"/>
                  </a:rPr>
                  <a:t></a:t>
                </a:r>
                <a:r>
                  <a:rPr lang="en-US" b="1" dirty="0" smtClean="0">
                    <a:sym typeface="Wingdings" panose="05000000000000000000" pitchFamily="2" charset="2"/>
                  </a:rPr>
                  <a:t>sampling</a:t>
                </a:r>
              </a:p>
              <a:p>
                <a:pPr marL="457200" indent="-457200" algn="just">
                  <a:buFont typeface="Arial" panose="020B0604020202020204" pitchFamily="34" charset="0"/>
                  <a:buChar char="•"/>
                </a:pPr>
                <a:endParaRPr lang="en-US" dirty="0" smtClean="0">
                  <a:sym typeface="Wingdings" panose="05000000000000000000" pitchFamily="2" charset="2"/>
                </a:endParaRPr>
              </a:p>
              <a:p>
                <a:pPr marL="457200" indent="-457200" algn="just">
                  <a:buFont typeface="Arial" panose="020B0604020202020204" pitchFamily="34" charset="0"/>
                  <a:buChar char="•"/>
                </a:pPr>
                <a:r>
                  <a:rPr lang="en-US" dirty="0" smtClean="0">
                    <a:sym typeface="Wingdings" panose="05000000000000000000" pitchFamily="2" charset="2"/>
                  </a:rPr>
                  <a:t>Digitizing the amplitude values  </a:t>
                </a:r>
                <a:r>
                  <a:rPr lang="en-US" b="1" dirty="0" smtClean="0">
                    <a:sym typeface="Wingdings" panose="05000000000000000000" pitchFamily="2" charset="2"/>
                  </a:rPr>
                  <a:t>quantization</a:t>
                </a:r>
                <a:endParaRPr lang="en-US" b="1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1219200"/>
                <a:ext cx="8686800" cy="4832092"/>
              </a:xfrm>
              <a:prstGeom prst="rect">
                <a:avLst/>
              </a:prstGeom>
              <a:blipFill rotWithShape="0">
                <a:blip r:embed="rId2"/>
                <a:stretch>
                  <a:fillRect l="-1263" t="-1261" r="-1404" b="-2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36799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838200" y="1447800"/>
            <a:ext cx="71628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 smtClean="0">
                <a:cs typeface="Tahoma" pitchFamily="34" charset="0"/>
              </a:rPr>
              <a:t>Quantization levels</a:t>
            </a:r>
            <a:r>
              <a:rPr lang="en-US" dirty="0" smtClean="0">
                <a:cs typeface="Tahoma" pitchFamily="34" charset="0"/>
                <a:sym typeface="Wingdings" panose="05000000000000000000" pitchFamily="2" charset="2"/>
              </a:rPr>
              <a:t></a:t>
            </a:r>
            <a:r>
              <a:rPr lang="en-US" dirty="0" smtClean="0">
                <a:cs typeface="Tahoma" pitchFamily="34" charset="0"/>
              </a:rPr>
              <a:t> </a:t>
            </a:r>
            <a:r>
              <a:rPr lang="en-US" dirty="0">
                <a:cs typeface="Tahoma" pitchFamily="34" charset="0"/>
              </a:rPr>
              <a:t>[0, L-1</a:t>
            </a:r>
            <a:r>
              <a:rPr lang="en-US" dirty="0" smtClean="0">
                <a:cs typeface="Tahoma" pitchFamily="34" charset="0"/>
              </a:rPr>
              <a:t>] </a:t>
            </a:r>
          </a:p>
          <a:p>
            <a:pPr algn="just"/>
            <a:endParaRPr lang="en-US" dirty="0" smtClean="0">
              <a:cs typeface="Tahoma" pitchFamily="34" charset="0"/>
            </a:endParaRPr>
          </a:p>
          <a:p>
            <a:pPr algn="just"/>
            <a:r>
              <a:rPr lang="en-US" dirty="0" smtClean="0">
                <a:cs typeface="Tahoma" pitchFamily="34" charset="0"/>
              </a:rPr>
              <a:t>L=2</a:t>
            </a:r>
            <a:r>
              <a:rPr lang="en-US" baseline="30000" dirty="0" smtClean="0">
                <a:cs typeface="Tahoma" pitchFamily="34" charset="0"/>
              </a:rPr>
              <a:t>k</a:t>
            </a:r>
          </a:p>
          <a:p>
            <a:pPr algn="just"/>
            <a:endParaRPr lang="en-US" baseline="30000" dirty="0">
              <a:cs typeface="Tahoma" pitchFamily="34" charset="0"/>
            </a:endParaRPr>
          </a:p>
          <a:p>
            <a:pPr algn="just"/>
            <a:r>
              <a:rPr lang="en-US" dirty="0" smtClean="0">
                <a:cs typeface="Tahoma" pitchFamily="34" charset="0"/>
              </a:rPr>
              <a:t>k </a:t>
            </a:r>
            <a:r>
              <a:rPr lang="en-US" dirty="0">
                <a:cs typeface="Tahoma" pitchFamily="34" charset="0"/>
                <a:sym typeface="Wingdings" panose="05000000000000000000" pitchFamily="2" charset="2"/>
              </a:rPr>
              <a:t>no. of bits per </a:t>
            </a:r>
            <a:r>
              <a:rPr lang="en-US" dirty="0" smtClean="0">
                <a:cs typeface="Tahoma" pitchFamily="34" charset="0"/>
                <a:sym typeface="Wingdings" panose="05000000000000000000" pitchFamily="2" charset="2"/>
              </a:rPr>
              <a:t>channel</a:t>
            </a:r>
          </a:p>
          <a:p>
            <a:pPr algn="just"/>
            <a:endParaRPr lang="en-US" dirty="0">
              <a:cs typeface="Tahoma" pitchFamily="34" charset="0"/>
              <a:sym typeface="Wingdings" panose="05000000000000000000" pitchFamily="2" charset="2"/>
            </a:endParaRPr>
          </a:p>
          <a:p>
            <a:pPr algn="just"/>
            <a:endParaRPr lang="en-US" dirty="0" smtClean="0">
              <a:cs typeface="Tahoma" pitchFamily="34" charset="0"/>
              <a:sym typeface="Wingdings" panose="05000000000000000000" pitchFamily="2" charset="2"/>
            </a:endParaRPr>
          </a:p>
          <a:p>
            <a:pPr algn="just"/>
            <a:endParaRPr lang="en-US" dirty="0">
              <a:cs typeface="Tahoma" pitchFamily="34" charset="0"/>
              <a:sym typeface="Wingdings" panose="05000000000000000000" pitchFamily="2" charset="2"/>
            </a:endParaRPr>
          </a:p>
          <a:p>
            <a:pPr algn="just"/>
            <a:endParaRPr lang="en-US" baseline="30000" dirty="0" smtClean="0">
              <a:cs typeface="Tahoma" pitchFamily="34" charset="0"/>
            </a:endParaRPr>
          </a:p>
          <a:p>
            <a:pPr algn="just"/>
            <a:endParaRPr lang="en-US" baseline="30000" dirty="0">
              <a:cs typeface="Tahoma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84245" y="76200"/>
            <a:ext cx="659755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CC"/>
                </a:solidFill>
              </a:rPr>
              <a:t>How many quantization levels can we have?</a:t>
            </a:r>
          </a:p>
        </p:txBody>
      </p:sp>
    </p:spTree>
    <p:extLst>
      <p:ext uri="{BB962C8B-B14F-4D97-AF65-F5344CB8AC3E}">
        <p14:creationId xmlns:p14="http://schemas.microsoft.com/office/powerpoint/2010/main" val="3848087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914400"/>
            <a:ext cx="6400800" cy="54864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76200"/>
            <a:ext cx="2133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0000CC"/>
                </a:solidFill>
              </a:rPr>
              <a:t>Example</a:t>
            </a:r>
            <a:endParaRPr lang="en-US" b="1" dirty="0">
              <a:solidFill>
                <a:srgbClr val="0000CC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6629400" y="1753612"/>
                <a:ext cx="2438400" cy="3046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smtClean="0"/>
                  <a:t>For each channel,</a:t>
                </a:r>
              </a:p>
              <a:p>
                <a:endParaRPr lang="en-US" sz="2400" b="0" i="1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=8</m:t>
                      </m:r>
                    </m:oMath>
                  </m:oMathPara>
                </a14:m>
                <a:endParaRPr lang="en-US" sz="2400" b="0" dirty="0" smtClean="0"/>
              </a:p>
              <a:p>
                <a:endParaRPr lang="en-US" sz="2400" b="0" i="1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=256</m:t>
                      </m:r>
                    </m:oMath>
                  </m:oMathPara>
                </a14:m>
                <a:endParaRPr lang="en-US" sz="2400" dirty="0" smtClean="0"/>
              </a:p>
              <a:p>
                <a:endParaRPr lang="en-US" sz="2400" dirty="0" smtClean="0"/>
              </a:p>
              <a:p>
                <a:r>
                  <a:rPr lang="en-US" sz="2400" dirty="0" smtClean="0"/>
                  <a:t>Quantization level = [0 255]</a:t>
                </a: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9400" y="1753612"/>
                <a:ext cx="2438400" cy="3046988"/>
              </a:xfrm>
              <a:prstGeom prst="rect">
                <a:avLst/>
              </a:prstGeom>
              <a:blipFill rotWithShape="0">
                <a:blip r:embed="rId3"/>
                <a:stretch>
                  <a:fillRect l="-4000" t="-1600" r="-6250" b="-36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74946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143000" y="1219200"/>
            <a:ext cx="5181600" cy="533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985837"/>
            <a:ext cx="8613609" cy="518636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28600" y="84326"/>
            <a:ext cx="7010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CC"/>
                </a:solidFill>
              </a:rPr>
              <a:t>Images with varying intensity levels ‘L’</a:t>
            </a:r>
            <a:endParaRPr lang="en-US" dirty="0">
              <a:solidFill>
                <a:srgbClr val="0000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0753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971800" y="2590800"/>
            <a:ext cx="3505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Till now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23206362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04800" y="2057400"/>
            <a:ext cx="85344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dirty="0">
                <a:cs typeface="Tahoma" pitchFamily="34" charset="0"/>
              </a:rPr>
              <a:t>The number </a:t>
            </a:r>
            <a:r>
              <a:rPr lang="en-US" sz="2400" dirty="0" smtClean="0">
                <a:cs typeface="Tahoma" pitchFamily="34" charset="0"/>
              </a:rPr>
              <a:t>‘b’ </a:t>
            </a:r>
            <a:r>
              <a:rPr lang="en-US" sz="2400" dirty="0">
                <a:cs typeface="Tahoma" pitchFamily="34" charset="0"/>
              </a:rPr>
              <a:t>of bits required to store a M × N digitized image </a:t>
            </a:r>
          </a:p>
          <a:p>
            <a:pPr algn="just">
              <a:buFont typeface="Arial" pitchFamily="34" charset="0"/>
              <a:buNone/>
            </a:pPr>
            <a:endParaRPr lang="en-US" sz="1200" dirty="0" smtClean="0">
              <a:cs typeface="Tahoma" pitchFamily="34" charset="0"/>
            </a:endParaRPr>
          </a:p>
          <a:p>
            <a:pPr algn="ctr">
              <a:buFont typeface="Arial" pitchFamily="34" charset="0"/>
              <a:buNone/>
            </a:pPr>
            <a:r>
              <a:rPr lang="en-US" sz="2400" dirty="0" smtClean="0">
                <a:cs typeface="Tahoma" pitchFamily="34" charset="0"/>
              </a:rPr>
              <a:t>b </a:t>
            </a:r>
            <a:r>
              <a:rPr lang="en-US" sz="2400" dirty="0">
                <a:cs typeface="Tahoma" pitchFamily="34" charset="0"/>
              </a:rPr>
              <a:t>= M × N × k </a:t>
            </a:r>
            <a:endParaRPr lang="en-US" sz="2400" dirty="0" smtClean="0">
              <a:cs typeface="Tahoma" pitchFamily="34" charset="0"/>
            </a:endParaRPr>
          </a:p>
          <a:p>
            <a:pPr algn="ctr">
              <a:buFont typeface="Arial" pitchFamily="34" charset="0"/>
              <a:buNone/>
            </a:pPr>
            <a:endParaRPr lang="en-US" sz="2400" dirty="0">
              <a:cs typeface="Tahoma" pitchFamily="34" charset="0"/>
            </a:endParaRPr>
          </a:p>
          <a:p>
            <a:pPr algn="ctr">
              <a:buFont typeface="Arial" pitchFamily="34" charset="0"/>
              <a:buNone/>
            </a:pPr>
            <a:r>
              <a:rPr lang="en-US" sz="2400" dirty="0" smtClean="0">
                <a:cs typeface="Tahoma" pitchFamily="34" charset="0"/>
              </a:rPr>
              <a:t>k representing k bit image</a:t>
            </a:r>
            <a:endParaRPr lang="en-US" sz="2400" dirty="0"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8919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Rot="1" noChangeArrowheads="1"/>
          </p:cNvSpPr>
          <p:nvPr/>
        </p:nvSpPr>
        <p:spPr>
          <a:xfrm>
            <a:off x="222250" y="76200"/>
            <a:ext cx="8540750" cy="685800"/>
          </a:xfrm>
          <a:prstGeom prst="rect">
            <a:avLst/>
          </a:prstGeom>
        </p:spPr>
        <p:txBody>
          <a:bodyPr/>
          <a:lstStyle>
            <a:lvl1pPr algn="l" defTabSz="457207" rtl="0" eaLnBrk="1" latinLnBrk="0" hangingPunct="1">
              <a:spcBef>
                <a:spcPct val="0"/>
              </a:spcBef>
              <a:buNone/>
              <a:defRPr sz="4000" b="0" i="0" kern="1200" baseline="0">
                <a:solidFill>
                  <a:srgbClr val="0070C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sz="2800" dirty="0" smtClean="0">
                <a:solidFill>
                  <a:srgbClr val="0000CC"/>
                </a:solidFill>
              </a:rPr>
              <a:t>Basic relationships </a:t>
            </a:r>
            <a:r>
              <a:rPr lang="en-US" sz="2800" dirty="0">
                <a:solidFill>
                  <a:srgbClr val="0000CC"/>
                </a:solidFill>
              </a:rPr>
              <a:t>b</a:t>
            </a:r>
            <a:r>
              <a:rPr lang="en-US" sz="2800" dirty="0" smtClean="0">
                <a:solidFill>
                  <a:srgbClr val="0000CC"/>
                </a:solidFill>
              </a:rPr>
              <a:t>etween </a:t>
            </a:r>
            <a:r>
              <a:rPr lang="en-US" sz="2800" dirty="0">
                <a:solidFill>
                  <a:srgbClr val="0000CC"/>
                </a:solidFill>
              </a:rPr>
              <a:t>p</a:t>
            </a:r>
            <a:r>
              <a:rPr lang="en-US" sz="2800" dirty="0" smtClean="0">
                <a:solidFill>
                  <a:srgbClr val="0000CC"/>
                </a:solidFill>
              </a:rPr>
              <a:t>ixels</a:t>
            </a:r>
            <a:br>
              <a:rPr lang="en-US" sz="2800" dirty="0" smtClean="0">
                <a:solidFill>
                  <a:srgbClr val="0000CC"/>
                </a:solidFill>
              </a:rPr>
            </a:br>
            <a:endParaRPr lang="en-US" sz="2800" dirty="0">
              <a:solidFill>
                <a:srgbClr val="0000CC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57200" y="1371600"/>
            <a:ext cx="640080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Neighborhood</a:t>
            </a:r>
          </a:p>
          <a:p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/>
              <a:t>Connectivity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/>
              <a:t>Adjacency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Paths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Regions and boundaries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1951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04800" y="1065240"/>
            <a:ext cx="8610600" cy="45735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en-US" b="1" dirty="0"/>
              <a:t>Neighbors </a:t>
            </a:r>
            <a:r>
              <a:rPr lang="en-US" dirty="0"/>
              <a:t>of a pixel p at coordinates (</a:t>
            </a:r>
            <a:r>
              <a:rPr lang="en-US" dirty="0" err="1"/>
              <a:t>x,y</a:t>
            </a:r>
            <a:r>
              <a:rPr lang="en-US" dirty="0"/>
              <a:t>) </a:t>
            </a:r>
          </a:p>
          <a:p>
            <a:pPr>
              <a:lnSpc>
                <a:spcPct val="80000"/>
              </a:lnSpc>
              <a:buFont typeface="Arial" pitchFamily="34" charset="0"/>
              <a:buNone/>
            </a:pPr>
            <a:endParaRPr lang="en-US" dirty="0"/>
          </a:p>
          <a:p>
            <a:pPr marL="457200" indent="-457200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b="1" dirty="0"/>
              <a:t>4-neighbors of p</a:t>
            </a:r>
            <a:r>
              <a:rPr lang="en-US" dirty="0"/>
              <a:t>, denoted by </a:t>
            </a:r>
            <a:r>
              <a:rPr lang="en-US" b="1" dirty="0"/>
              <a:t>N</a:t>
            </a:r>
            <a:r>
              <a:rPr lang="en-US" b="1" baseline="-25000" dirty="0"/>
              <a:t>4</a:t>
            </a:r>
            <a:r>
              <a:rPr lang="en-US" b="1" dirty="0"/>
              <a:t>(p)</a:t>
            </a:r>
            <a:r>
              <a:rPr lang="en-US" dirty="0"/>
              <a:t>:</a:t>
            </a:r>
          </a:p>
          <a:p>
            <a:pPr>
              <a:lnSpc>
                <a:spcPct val="80000"/>
              </a:lnSpc>
            </a:pPr>
            <a:r>
              <a:rPr lang="en-US" dirty="0" smtClean="0"/>
              <a:t>     </a:t>
            </a:r>
          </a:p>
          <a:p>
            <a:pPr>
              <a:lnSpc>
                <a:spcPct val="80000"/>
              </a:lnSpc>
            </a:pPr>
            <a:r>
              <a:rPr lang="en-US" dirty="0"/>
              <a:t> </a:t>
            </a:r>
            <a:r>
              <a:rPr lang="en-US" dirty="0" smtClean="0"/>
              <a:t>      </a:t>
            </a:r>
            <a:r>
              <a:rPr lang="en-US" dirty="0"/>
              <a:t>(x-1, y), (x+1, y), (x,y-1), and (x, y+1).</a:t>
            </a:r>
          </a:p>
          <a:p>
            <a:pPr marL="457200" indent="-457200">
              <a:lnSpc>
                <a:spcPct val="80000"/>
              </a:lnSpc>
              <a:buFont typeface="Arial" panose="020B0604020202020204" pitchFamily="34" charset="0"/>
              <a:buChar char="•"/>
            </a:pPr>
            <a:endParaRPr lang="en-US" i="1" dirty="0">
              <a:cs typeface="Tahoma" pitchFamily="34" charset="0"/>
            </a:endParaRPr>
          </a:p>
          <a:p>
            <a:pPr marL="457200" indent="-457200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 4 diagonal neighbors of p</a:t>
            </a:r>
            <a:r>
              <a:rPr lang="en-US" dirty="0"/>
              <a:t>, denoted by </a:t>
            </a:r>
            <a:r>
              <a:rPr lang="en-US" b="1" dirty="0"/>
              <a:t>N</a:t>
            </a:r>
            <a:r>
              <a:rPr lang="en-US" b="1" baseline="-25000" dirty="0"/>
              <a:t>D</a:t>
            </a:r>
            <a:r>
              <a:rPr lang="en-US" b="1" dirty="0"/>
              <a:t>(p</a:t>
            </a:r>
            <a:r>
              <a:rPr lang="en-US" b="1" dirty="0" smtClean="0"/>
              <a:t>)</a:t>
            </a:r>
            <a:r>
              <a:rPr lang="en-US" dirty="0" smtClean="0"/>
              <a:t>:</a:t>
            </a:r>
          </a:p>
          <a:p>
            <a:pPr>
              <a:lnSpc>
                <a:spcPct val="80000"/>
              </a:lnSpc>
            </a:pPr>
            <a:r>
              <a:rPr lang="en-US" dirty="0"/>
              <a:t> </a:t>
            </a:r>
            <a:r>
              <a:rPr lang="en-US" dirty="0" smtClean="0"/>
              <a:t>   </a:t>
            </a:r>
          </a:p>
          <a:p>
            <a:pPr>
              <a:lnSpc>
                <a:spcPct val="80000"/>
              </a:lnSpc>
            </a:pPr>
            <a:r>
              <a:rPr lang="en-US" dirty="0"/>
              <a:t> </a:t>
            </a:r>
            <a:r>
              <a:rPr lang="en-US" dirty="0" smtClean="0"/>
              <a:t>      </a:t>
            </a:r>
            <a:r>
              <a:rPr lang="en-US" dirty="0"/>
              <a:t>(x-1, y-1), (x+1, y+1), (x+1,y-1), and (x-1, y+1).</a:t>
            </a:r>
          </a:p>
          <a:p>
            <a:pPr marL="457200" indent="-457200">
              <a:lnSpc>
                <a:spcPct val="80000"/>
              </a:lnSpc>
              <a:buFont typeface="Arial" panose="020B0604020202020204" pitchFamily="34" charset="0"/>
              <a:buChar char="•"/>
            </a:pPr>
            <a:endParaRPr lang="en-US" i="1" dirty="0">
              <a:cs typeface="Tahoma" pitchFamily="34" charset="0"/>
            </a:endParaRPr>
          </a:p>
          <a:p>
            <a:pPr marL="457200" indent="-457200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cs typeface="Tahoma" pitchFamily="34" charset="0"/>
              </a:rPr>
              <a:t> 8 neighbors of p</a:t>
            </a:r>
            <a:r>
              <a:rPr lang="en-US" dirty="0">
                <a:cs typeface="Tahoma" pitchFamily="34" charset="0"/>
              </a:rPr>
              <a:t>, denoted </a:t>
            </a:r>
            <a:r>
              <a:rPr lang="en-US" b="1" dirty="0" smtClean="0">
                <a:cs typeface="Tahoma" pitchFamily="34" charset="0"/>
              </a:rPr>
              <a:t>N</a:t>
            </a:r>
            <a:r>
              <a:rPr lang="en-US" b="1" baseline="-25000" dirty="0" smtClean="0">
                <a:cs typeface="Tahoma" pitchFamily="34" charset="0"/>
              </a:rPr>
              <a:t>8</a:t>
            </a:r>
            <a:r>
              <a:rPr lang="en-US" b="1" dirty="0" smtClean="0">
                <a:cs typeface="Tahoma" pitchFamily="34" charset="0"/>
              </a:rPr>
              <a:t>(p)</a:t>
            </a:r>
          </a:p>
          <a:p>
            <a:pPr>
              <a:lnSpc>
                <a:spcPct val="80000"/>
              </a:lnSpc>
            </a:pPr>
            <a:endParaRPr lang="en-US" b="1" dirty="0">
              <a:cs typeface="Tahoma" pitchFamily="34" charset="0"/>
            </a:endParaRPr>
          </a:p>
          <a:p>
            <a:pPr>
              <a:lnSpc>
                <a:spcPct val="80000"/>
              </a:lnSpc>
            </a:pPr>
            <a:r>
              <a:rPr lang="en-US" b="1" dirty="0">
                <a:cs typeface="Tahoma" pitchFamily="34" charset="0"/>
              </a:rPr>
              <a:t> </a:t>
            </a:r>
            <a:r>
              <a:rPr lang="en-US" b="1" dirty="0" smtClean="0">
                <a:cs typeface="Tahoma" pitchFamily="34" charset="0"/>
              </a:rPr>
              <a:t>       </a:t>
            </a:r>
            <a:r>
              <a:rPr lang="en-US" dirty="0" smtClean="0">
                <a:cs typeface="Tahoma" pitchFamily="34" charset="0"/>
              </a:rPr>
              <a:t>N</a:t>
            </a:r>
            <a:r>
              <a:rPr lang="en-US" baseline="-25000" dirty="0" smtClean="0">
                <a:cs typeface="Tahoma" pitchFamily="34" charset="0"/>
              </a:rPr>
              <a:t>8</a:t>
            </a:r>
            <a:r>
              <a:rPr lang="en-US" dirty="0" smtClean="0">
                <a:cs typeface="Tahoma" pitchFamily="34" charset="0"/>
              </a:rPr>
              <a:t>(p</a:t>
            </a:r>
            <a:r>
              <a:rPr lang="en-US" dirty="0">
                <a:cs typeface="Tahoma" pitchFamily="34" charset="0"/>
              </a:rPr>
              <a:t>) = </a:t>
            </a:r>
            <a:r>
              <a:rPr lang="en-US" dirty="0"/>
              <a:t>N</a:t>
            </a:r>
            <a:r>
              <a:rPr lang="en-US" baseline="-25000" dirty="0"/>
              <a:t>4</a:t>
            </a:r>
            <a:r>
              <a:rPr lang="en-US" dirty="0"/>
              <a:t>(p) </a:t>
            </a:r>
            <a:r>
              <a:rPr lang="en-US" dirty="0">
                <a:cs typeface="Tahoma" pitchFamily="34" charset="0"/>
              </a:rPr>
              <a:t>U </a:t>
            </a:r>
            <a:r>
              <a:rPr lang="en-US" dirty="0"/>
              <a:t>N</a:t>
            </a:r>
            <a:r>
              <a:rPr lang="en-US" baseline="-25000" dirty="0"/>
              <a:t>D</a:t>
            </a:r>
            <a:r>
              <a:rPr lang="en-US" dirty="0"/>
              <a:t>(p)</a:t>
            </a:r>
          </a:p>
        </p:txBody>
      </p:sp>
      <p:sp>
        <p:nvSpPr>
          <p:cNvPr id="4" name="Rectangle 3"/>
          <p:cNvSpPr/>
          <p:nvPr/>
        </p:nvSpPr>
        <p:spPr>
          <a:xfrm>
            <a:off x="304800" y="76200"/>
            <a:ext cx="238078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00CC"/>
                </a:solidFill>
              </a:rPr>
              <a:t>Neighborhood</a:t>
            </a:r>
          </a:p>
        </p:txBody>
      </p:sp>
    </p:spTree>
    <p:extLst>
      <p:ext uri="{BB962C8B-B14F-4D97-AF65-F5344CB8AC3E}">
        <p14:creationId xmlns:p14="http://schemas.microsoft.com/office/powerpoint/2010/main" val="1979924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609600" y="1066800"/>
            <a:ext cx="7086600" cy="5181600"/>
            <a:chOff x="5334000" y="2776538"/>
            <a:chExt cx="3429000" cy="3043237"/>
          </a:xfrm>
        </p:grpSpPr>
        <p:pic>
          <p:nvPicPr>
            <p:cNvPr id="2" name="Picture 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4000" y="2776538"/>
              <a:ext cx="3352800" cy="30432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" name="Oval 7"/>
            <p:cNvSpPr>
              <a:spLocks noChangeArrowheads="1"/>
            </p:cNvSpPr>
            <p:nvPr/>
          </p:nvSpPr>
          <p:spPr bwMode="auto">
            <a:xfrm>
              <a:off x="7086600" y="3976688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" name="Oval 8"/>
            <p:cNvSpPr>
              <a:spLocks noChangeArrowheads="1"/>
            </p:cNvSpPr>
            <p:nvPr/>
          </p:nvSpPr>
          <p:spPr bwMode="auto">
            <a:xfrm>
              <a:off x="7135813" y="3778250"/>
              <a:ext cx="74612" cy="107950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" name="Oval 9"/>
            <p:cNvSpPr>
              <a:spLocks noChangeArrowheads="1"/>
            </p:cNvSpPr>
            <p:nvPr/>
          </p:nvSpPr>
          <p:spPr bwMode="auto">
            <a:xfrm>
              <a:off x="7359650" y="4006850"/>
              <a:ext cx="74613" cy="107950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" name="Oval 10"/>
            <p:cNvSpPr>
              <a:spLocks noChangeArrowheads="1"/>
            </p:cNvSpPr>
            <p:nvPr/>
          </p:nvSpPr>
          <p:spPr bwMode="auto">
            <a:xfrm>
              <a:off x="7134225" y="4249738"/>
              <a:ext cx="74613" cy="107950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" name="Oval 11"/>
            <p:cNvSpPr>
              <a:spLocks noChangeArrowheads="1"/>
            </p:cNvSpPr>
            <p:nvPr/>
          </p:nvSpPr>
          <p:spPr bwMode="auto">
            <a:xfrm>
              <a:off x="6888163" y="4024313"/>
              <a:ext cx="74612" cy="107950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" name="Oval 12"/>
            <p:cNvSpPr>
              <a:spLocks noChangeArrowheads="1"/>
            </p:cNvSpPr>
            <p:nvPr/>
          </p:nvSpPr>
          <p:spPr bwMode="auto">
            <a:xfrm>
              <a:off x="6891338" y="4249738"/>
              <a:ext cx="74612" cy="107950"/>
            </a:xfrm>
            <a:prstGeom prst="ellipse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" name="Oval 13"/>
            <p:cNvSpPr>
              <a:spLocks noChangeArrowheads="1"/>
            </p:cNvSpPr>
            <p:nvPr/>
          </p:nvSpPr>
          <p:spPr bwMode="auto">
            <a:xfrm>
              <a:off x="6900863" y="3781425"/>
              <a:ext cx="74612" cy="107950"/>
            </a:xfrm>
            <a:prstGeom prst="ellipse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" name="Oval 14"/>
            <p:cNvSpPr>
              <a:spLocks noChangeArrowheads="1"/>
            </p:cNvSpPr>
            <p:nvPr/>
          </p:nvSpPr>
          <p:spPr bwMode="auto">
            <a:xfrm>
              <a:off x="7364413" y="4230688"/>
              <a:ext cx="74612" cy="107950"/>
            </a:xfrm>
            <a:prstGeom prst="ellipse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" name="Oval 15"/>
            <p:cNvSpPr>
              <a:spLocks noChangeArrowheads="1"/>
            </p:cNvSpPr>
            <p:nvPr/>
          </p:nvSpPr>
          <p:spPr bwMode="auto">
            <a:xfrm>
              <a:off x="7350125" y="3767138"/>
              <a:ext cx="74613" cy="107950"/>
            </a:xfrm>
            <a:prstGeom prst="ellipse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" name="Line 16"/>
            <p:cNvSpPr>
              <a:spLocks noChangeShapeType="1"/>
            </p:cNvSpPr>
            <p:nvPr/>
          </p:nvSpPr>
          <p:spPr bwMode="auto">
            <a:xfrm flipH="1">
              <a:off x="7239000" y="3716361"/>
              <a:ext cx="1044677" cy="271441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 type="none" w="med" len="med"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 Box 17"/>
                <p:cNvSpPr txBox="1">
                  <a:spLocks noChangeArrowheads="1"/>
                </p:cNvSpPr>
                <p:nvPr/>
              </p:nvSpPr>
              <p:spPr bwMode="auto">
                <a:xfrm>
                  <a:off x="8283677" y="3505200"/>
                  <a:ext cx="479323" cy="30729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square"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13" name="Text Box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8283677" y="3505200"/>
                  <a:ext cx="479323" cy="307296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927706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/>
              <p:cNvSpPr txBox="1"/>
              <p:nvPr/>
            </p:nvSpPr>
            <p:spPr>
              <a:xfrm>
                <a:off x="295379" y="438323"/>
                <a:ext cx="8534400" cy="32932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sz="2400" dirty="0" smtClean="0"/>
              </a:p>
              <a:p>
                <a:r>
                  <a:rPr lang="en-US" sz="2400" dirty="0" smtClean="0"/>
                  <a:t>Let V be the set of gray levels used to define connectivity for two pixels p and q, three types of connectivity are defined.</a:t>
                </a:r>
              </a:p>
              <a:p>
                <a:endParaRPr lang="en-US" sz="1600" dirty="0"/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2400" dirty="0" smtClean="0"/>
                  <a:t>4-connectivity: </a:t>
                </a:r>
                <a:r>
                  <a:rPr lang="en-US" sz="2400" dirty="0" err="1" smtClean="0"/>
                  <a:t>p,q</a:t>
                </a:r>
                <a:r>
                  <a:rPr lang="en-US" sz="2400" dirty="0" smtClean="0"/>
                  <a:t> </a:t>
                </a:r>
                <a:r>
                  <a:rPr lang="el-GR" sz="2400" dirty="0" smtClean="0"/>
                  <a:t>ϵ</a:t>
                </a:r>
                <a:r>
                  <a:rPr lang="en-US" sz="2400" dirty="0" smtClean="0"/>
                  <a:t> V and p </a:t>
                </a:r>
                <a:r>
                  <a:rPr lang="el-GR" sz="2400" dirty="0" smtClean="0"/>
                  <a:t>ϵ</a:t>
                </a:r>
                <a:r>
                  <a:rPr lang="en-US" sz="2400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sz="2400" dirty="0" smtClean="0"/>
                  <a:t>(q)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2400" dirty="0" smtClean="0"/>
                  <a:t>8-connectivity: </a:t>
                </a:r>
                <a:r>
                  <a:rPr lang="en-US" sz="2400" dirty="0"/>
                  <a:t>p,q </a:t>
                </a:r>
                <a:r>
                  <a:rPr lang="el-GR" sz="2400" dirty="0"/>
                  <a:t>ϵ</a:t>
                </a:r>
                <a:r>
                  <a:rPr lang="en-US" sz="2400" dirty="0"/>
                  <a:t> V and p </a:t>
                </a:r>
                <a:r>
                  <a:rPr lang="el-GR" sz="2400" dirty="0"/>
                  <a:t>ϵ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8</m:t>
                        </m:r>
                      </m:sub>
                    </m:sSub>
                  </m:oMath>
                </a14:m>
                <a:r>
                  <a:rPr lang="en-US" sz="2400" dirty="0"/>
                  <a:t>(q)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2400" dirty="0" smtClean="0"/>
                  <a:t>M-connectivity (mixed connectivity): </a:t>
                </a:r>
                <a:r>
                  <a:rPr lang="en-US" sz="2400" dirty="0" err="1"/>
                  <a:t>p,q</a:t>
                </a:r>
                <a:r>
                  <a:rPr lang="en-US" sz="2400" dirty="0"/>
                  <a:t> </a:t>
                </a:r>
                <a:r>
                  <a:rPr lang="el-GR" sz="2400" dirty="0"/>
                  <a:t>ϵ</a:t>
                </a:r>
                <a:r>
                  <a:rPr lang="en-US" sz="2400" dirty="0"/>
                  <a:t> </a:t>
                </a:r>
                <a:r>
                  <a:rPr lang="en-US" sz="2400" dirty="0" smtClean="0"/>
                  <a:t>V</a:t>
                </a:r>
              </a:p>
              <a:p>
                <a:pPr lvl="1"/>
                <a:r>
                  <a:rPr lang="en-US" sz="2400" dirty="0" smtClean="0"/>
                  <a:t>	</a:t>
                </a:r>
                <a:r>
                  <a:rPr lang="en-US" sz="2400" dirty="0" err="1" smtClean="0"/>
                  <a:t>i</a:t>
                </a:r>
                <a:r>
                  <a:rPr lang="en-US" sz="2400" dirty="0" smtClean="0"/>
                  <a:t>.  q </a:t>
                </a:r>
                <a:r>
                  <a:rPr lang="el-GR" sz="2400" dirty="0"/>
                  <a:t>ϵ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sz="2400" dirty="0" smtClean="0"/>
                  <a:t>(p) or</a:t>
                </a:r>
                <a:endParaRPr lang="en-US" sz="2400" dirty="0"/>
              </a:p>
              <a:p>
                <a:pPr lvl="1"/>
                <a:r>
                  <a:rPr lang="en-US" sz="2400" dirty="0" smtClean="0"/>
                  <a:t>	ii. </a:t>
                </a:r>
                <a:r>
                  <a:rPr lang="en-US" sz="2400" dirty="0"/>
                  <a:t>q </a:t>
                </a:r>
                <a:r>
                  <a:rPr lang="el-GR" sz="2400" dirty="0"/>
                  <a:t>ϵ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</m:oMath>
                </a14:m>
                <a:r>
                  <a:rPr lang="en-US" sz="2400" dirty="0"/>
                  <a:t>(p) </a:t>
                </a:r>
                <a:r>
                  <a:rPr lang="en-US" sz="2400" dirty="0" smtClean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sz="2400" dirty="0"/>
                  <a:t>(p</a:t>
                </a:r>
                <a:r>
                  <a:rPr lang="en-US" sz="2400" dirty="0" smtClean="0"/>
                  <a:t>) ∩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sz="2400" dirty="0" smtClean="0"/>
                  <a:t>(q) = </a:t>
                </a:r>
                <a:r>
                  <a:rPr lang="el-GR" sz="2400" dirty="0" smtClean="0"/>
                  <a:t>ϕ</a:t>
                </a:r>
                <a:endParaRPr lang="en-US" sz="2400" dirty="0"/>
              </a:p>
            </p:txBody>
          </p:sp>
        </mc:Choice>
        <mc:Fallback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379" y="438323"/>
                <a:ext cx="8534400" cy="3293209"/>
              </a:xfrm>
              <a:prstGeom prst="rect">
                <a:avLst/>
              </a:prstGeom>
              <a:blipFill rotWithShape="0">
                <a:blip r:embed="rId2"/>
                <a:stretch>
                  <a:fillRect l="-1071"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1057379" y="4419600"/>
          <a:ext cx="1524000" cy="1295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8000"/>
                <a:gridCol w="508000"/>
                <a:gridCol w="508000"/>
              </a:tblGrid>
              <a:tr h="43180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43180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43180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6391379" y="4419600"/>
          <a:ext cx="1524000" cy="1295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8000"/>
                <a:gridCol w="508000"/>
                <a:gridCol w="508000"/>
              </a:tblGrid>
              <a:tr h="43180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43180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43180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27" name="Group 26"/>
          <p:cNvGrpSpPr/>
          <p:nvPr/>
        </p:nvGrpSpPr>
        <p:grpSpPr>
          <a:xfrm>
            <a:off x="994944" y="4572000"/>
            <a:ext cx="7234656" cy="1828800"/>
            <a:chOff x="851965" y="4495800"/>
            <a:chExt cx="7234656" cy="1828800"/>
          </a:xfrm>
        </p:grpSpPr>
        <p:sp>
          <p:nvSpPr>
            <p:cNvPr id="8" name="Rectangle 7"/>
            <p:cNvSpPr/>
            <p:nvPr/>
          </p:nvSpPr>
          <p:spPr>
            <a:xfrm>
              <a:off x="851965" y="5924490"/>
              <a:ext cx="1662635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dirty="0"/>
                <a:t>4-connectivity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3671365" y="5924490"/>
              <a:ext cx="1662635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dirty="0" smtClean="0"/>
                <a:t>8-connectivity</a:t>
              </a:r>
              <a:endParaRPr lang="en-US" sz="2000" dirty="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6324600" y="5924490"/>
              <a:ext cx="1762021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dirty="0" smtClean="0"/>
                <a:t>M-connectivity</a:t>
              </a:r>
              <a:endParaRPr lang="en-US" sz="2000" dirty="0"/>
            </a:p>
          </p:txBody>
        </p:sp>
        <p:cxnSp>
          <p:nvCxnSpPr>
            <p:cNvPr id="12" name="Straight Connector 11"/>
            <p:cNvCxnSpPr/>
            <p:nvPr/>
          </p:nvCxnSpPr>
          <p:spPr>
            <a:xfrm>
              <a:off x="1828800" y="4648200"/>
              <a:ext cx="0" cy="457200"/>
            </a:xfrm>
            <a:prstGeom prst="line">
              <a:avLst/>
            </a:prstGeom>
            <a:ln w="38100">
              <a:solidFill>
                <a:srgbClr val="0000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1759482" y="4495800"/>
              <a:ext cx="374118" cy="0"/>
            </a:xfrm>
            <a:prstGeom prst="line">
              <a:avLst/>
            </a:prstGeom>
            <a:ln w="38100">
              <a:solidFill>
                <a:srgbClr val="0000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4502682" y="4495800"/>
              <a:ext cx="297918" cy="0"/>
            </a:xfrm>
            <a:prstGeom prst="line">
              <a:avLst/>
            </a:prstGeom>
            <a:ln w="38100">
              <a:solidFill>
                <a:srgbClr val="0000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4502682" y="4572000"/>
              <a:ext cx="0" cy="381000"/>
            </a:xfrm>
            <a:prstGeom prst="line">
              <a:avLst/>
            </a:prstGeom>
            <a:ln w="38100">
              <a:solidFill>
                <a:srgbClr val="0000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4572000" y="5105400"/>
              <a:ext cx="228600" cy="228600"/>
            </a:xfrm>
            <a:prstGeom prst="line">
              <a:avLst/>
            </a:prstGeom>
            <a:ln w="38100">
              <a:solidFill>
                <a:srgbClr val="0000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flipV="1">
              <a:off x="4502682" y="4724400"/>
              <a:ext cx="297918" cy="304800"/>
            </a:xfrm>
            <a:prstGeom prst="line">
              <a:avLst/>
            </a:prstGeom>
            <a:ln w="38100">
              <a:solidFill>
                <a:srgbClr val="0000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7169682" y="4495800"/>
              <a:ext cx="297918" cy="0"/>
            </a:xfrm>
            <a:prstGeom prst="line">
              <a:avLst/>
            </a:prstGeom>
            <a:ln w="38100">
              <a:solidFill>
                <a:srgbClr val="0000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7169682" y="4572000"/>
              <a:ext cx="0" cy="381000"/>
            </a:xfrm>
            <a:prstGeom prst="line">
              <a:avLst/>
            </a:prstGeom>
            <a:ln w="38100">
              <a:solidFill>
                <a:srgbClr val="0000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7239000" y="5105400"/>
              <a:ext cx="228600" cy="228600"/>
            </a:xfrm>
            <a:prstGeom prst="line">
              <a:avLst/>
            </a:prstGeom>
            <a:ln w="38100">
              <a:solidFill>
                <a:srgbClr val="0000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TextBox 27"/>
          <p:cNvSpPr txBox="1"/>
          <p:nvPr/>
        </p:nvSpPr>
        <p:spPr>
          <a:xfrm>
            <a:off x="152400" y="4004846"/>
            <a:ext cx="2590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 smtClean="0"/>
              <a:t>Eg</a:t>
            </a:r>
            <a:r>
              <a:rPr lang="en-US" sz="2000" dirty="0" smtClean="0"/>
              <a:t>. V={1}</a:t>
            </a:r>
            <a:endParaRPr lang="en-US" sz="2000" dirty="0"/>
          </a:p>
        </p:txBody>
      </p:sp>
      <p:sp>
        <p:nvSpPr>
          <p:cNvPr id="29" name="Freeform 28"/>
          <p:cNvSpPr/>
          <p:nvPr/>
        </p:nvSpPr>
        <p:spPr>
          <a:xfrm>
            <a:off x="7001301" y="4462818"/>
            <a:ext cx="300251" cy="382137"/>
          </a:xfrm>
          <a:custGeom>
            <a:avLst/>
            <a:gdLst>
              <a:gd name="connsiteX0" fmla="*/ 245660 w 300251"/>
              <a:gd name="connsiteY0" fmla="*/ 27295 h 382137"/>
              <a:gd name="connsiteX1" fmla="*/ 177421 w 300251"/>
              <a:gd name="connsiteY1" fmla="*/ 13648 h 382137"/>
              <a:gd name="connsiteX2" fmla="*/ 136478 w 300251"/>
              <a:gd name="connsiteY2" fmla="*/ 0 h 382137"/>
              <a:gd name="connsiteX3" fmla="*/ 68239 w 300251"/>
              <a:gd name="connsiteY3" fmla="*/ 13648 h 382137"/>
              <a:gd name="connsiteX4" fmla="*/ 40944 w 300251"/>
              <a:gd name="connsiteY4" fmla="*/ 54591 h 382137"/>
              <a:gd name="connsiteX5" fmla="*/ 27296 w 300251"/>
              <a:gd name="connsiteY5" fmla="*/ 95534 h 382137"/>
              <a:gd name="connsiteX6" fmla="*/ 0 w 300251"/>
              <a:gd name="connsiteY6" fmla="*/ 150125 h 382137"/>
              <a:gd name="connsiteX7" fmla="*/ 13648 w 300251"/>
              <a:gd name="connsiteY7" fmla="*/ 327546 h 382137"/>
              <a:gd name="connsiteX8" fmla="*/ 54592 w 300251"/>
              <a:gd name="connsiteY8" fmla="*/ 354842 h 382137"/>
              <a:gd name="connsiteX9" fmla="*/ 136478 w 300251"/>
              <a:gd name="connsiteY9" fmla="*/ 382137 h 382137"/>
              <a:gd name="connsiteX10" fmla="*/ 218365 w 300251"/>
              <a:gd name="connsiteY10" fmla="*/ 354842 h 382137"/>
              <a:gd name="connsiteX11" fmla="*/ 245660 w 300251"/>
              <a:gd name="connsiteY11" fmla="*/ 313898 h 382137"/>
              <a:gd name="connsiteX12" fmla="*/ 286603 w 300251"/>
              <a:gd name="connsiteY12" fmla="*/ 272955 h 382137"/>
              <a:gd name="connsiteX13" fmla="*/ 300251 w 300251"/>
              <a:gd name="connsiteY13" fmla="*/ 232012 h 382137"/>
              <a:gd name="connsiteX14" fmla="*/ 286603 w 300251"/>
              <a:gd name="connsiteY14" fmla="*/ 136478 h 382137"/>
              <a:gd name="connsiteX15" fmla="*/ 232012 w 300251"/>
              <a:gd name="connsiteY15" fmla="*/ 54591 h 382137"/>
              <a:gd name="connsiteX16" fmla="*/ 245660 w 300251"/>
              <a:gd name="connsiteY16" fmla="*/ 27295 h 382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00251" h="382137">
                <a:moveTo>
                  <a:pt x="245660" y="27295"/>
                </a:moveTo>
                <a:cubicBezTo>
                  <a:pt x="236562" y="20471"/>
                  <a:pt x="199925" y="19274"/>
                  <a:pt x="177421" y="13648"/>
                </a:cubicBezTo>
                <a:cubicBezTo>
                  <a:pt x="163465" y="10159"/>
                  <a:pt x="150864" y="0"/>
                  <a:pt x="136478" y="0"/>
                </a:cubicBezTo>
                <a:cubicBezTo>
                  <a:pt x="113281" y="0"/>
                  <a:pt x="90985" y="9099"/>
                  <a:pt x="68239" y="13648"/>
                </a:cubicBezTo>
                <a:cubicBezTo>
                  <a:pt x="59141" y="27296"/>
                  <a:pt x="48279" y="39920"/>
                  <a:pt x="40944" y="54591"/>
                </a:cubicBezTo>
                <a:cubicBezTo>
                  <a:pt x="34510" y="67458"/>
                  <a:pt x="32963" y="82311"/>
                  <a:pt x="27296" y="95534"/>
                </a:cubicBezTo>
                <a:cubicBezTo>
                  <a:pt x="19282" y="114234"/>
                  <a:pt x="9099" y="131928"/>
                  <a:pt x="0" y="150125"/>
                </a:cubicBezTo>
                <a:cubicBezTo>
                  <a:pt x="4549" y="209265"/>
                  <a:pt x="-1635" y="270234"/>
                  <a:pt x="13648" y="327546"/>
                </a:cubicBezTo>
                <a:cubicBezTo>
                  <a:pt x="17874" y="343395"/>
                  <a:pt x="39603" y="348180"/>
                  <a:pt x="54592" y="354842"/>
                </a:cubicBezTo>
                <a:cubicBezTo>
                  <a:pt x="80884" y="366527"/>
                  <a:pt x="136478" y="382137"/>
                  <a:pt x="136478" y="382137"/>
                </a:cubicBezTo>
                <a:cubicBezTo>
                  <a:pt x="163774" y="373039"/>
                  <a:pt x="193966" y="370091"/>
                  <a:pt x="218365" y="354842"/>
                </a:cubicBezTo>
                <a:cubicBezTo>
                  <a:pt x="232274" y="346149"/>
                  <a:pt x="235159" y="326499"/>
                  <a:pt x="245660" y="313898"/>
                </a:cubicBezTo>
                <a:cubicBezTo>
                  <a:pt x="258016" y="299071"/>
                  <a:pt x="272955" y="286603"/>
                  <a:pt x="286603" y="272955"/>
                </a:cubicBezTo>
                <a:cubicBezTo>
                  <a:pt x="291152" y="259307"/>
                  <a:pt x="300251" y="246398"/>
                  <a:pt x="300251" y="232012"/>
                </a:cubicBezTo>
                <a:cubicBezTo>
                  <a:pt x="300251" y="199844"/>
                  <a:pt x="292357" y="168127"/>
                  <a:pt x="286603" y="136478"/>
                </a:cubicBezTo>
                <a:cubicBezTo>
                  <a:pt x="276420" y="80471"/>
                  <a:pt x="282055" y="79612"/>
                  <a:pt x="232012" y="54591"/>
                </a:cubicBezTo>
                <a:cubicBezTo>
                  <a:pt x="227943" y="52557"/>
                  <a:pt x="254758" y="34119"/>
                  <a:pt x="245660" y="27295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6824244" y="4947792"/>
            <a:ext cx="381000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p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7698034" y="4508606"/>
            <a:ext cx="381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q</a:t>
            </a:r>
          </a:p>
        </p:txBody>
      </p:sp>
      <p:graphicFrame>
        <p:nvGraphicFramePr>
          <p:cNvPr id="26" name="Table 25"/>
          <p:cNvGraphicFramePr>
            <a:graphicFrameLocks noGrp="1"/>
          </p:cNvGraphicFramePr>
          <p:nvPr>
            <p:extLst/>
          </p:nvPr>
        </p:nvGraphicFramePr>
        <p:xfrm>
          <a:off x="3800579" y="4419600"/>
          <a:ext cx="1524000" cy="1295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8000"/>
                <a:gridCol w="508000"/>
                <a:gridCol w="508000"/>
              </a:tblGrid>
              <a:tr h="43180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43180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43180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2" name="TextBox 31"/>
          <p:cNvSpPr txBox="1"/>
          <p:nvPr/>
        </p:nvSpPr>
        <p:spPr>
          <a:xfrm>
            <a:off x="295379" y="100513"/>
            <a:ext cx="3581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0000CC"/>
                </a:solidFill>
              </a:rPr>
              <a:t>Connectivity</a:t>
            </a:r>
            <a:endParaRPr lang="en-US" b="1" dirty="0">
              <a:solidFill>
                <a:srgbClr val="0000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2250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04800" y="1124664"/>
            <a:ext cx="8458200" cy="50475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400" dirty="0" smtClean="0"/>
              <a:t>A (digital) path (or curve) from pixel p with coordinates (x</a:t>
            </a:r>
            <a:r>
              <a:rPr lang="en-US" sz="2400" baseline="-25000" dirty="0" smtClean="0"/>
              <a:t>0</a:t>
            </a:r>
            <a:r>
              <a:rPr lang="en-US" sz="2400" dirty="0" smtClean="0"/>
              <a:t>, y</a:t>
            </a:r>
            <a:r>
              <a:rPr lang="en-US" sz="2400" baseline="-25000" dirty="0" smtClean="0"/>
              <a:t>0</a:t>
            </a:r>
            <a:r>
              <a:rPr lang="en-US" sz="2400" dirty="0" smtClean="0"/>
              <a:t>) to pixel q with coordinates (</a:t>
            </a:r>
            <a:r>
              <a:rPr lang="en-US" sz="2400" dirty="0" err="1" smtClean="0"/>
              <a:t>x</a:t>
            </a:r>
            <a:r>
              <a:rPr lang="en-US" sz="2400" baseline="-25000" dirty="0" err="1" smtClean="0"/>
              <a:t>n</a:t>
            </a:r>
            <a:r>
              <a:rPr lang="en-US" sz="2400" dirty="0" smtClean="0"/>
              <a:t>, </a:t>
            </a:r>
            <a:r>
              <a:rPr lang="en-US" sz="2400" dirty="0" err="1" smtClean="0"/>
              <a:t>y</a:t>
            </a:r>
            <a:r>
              <a:rPr lang="en-US" sz="2400" baseline="-25000" dirty="0" err="1" smtClean="0"/>
              <a:t>n</a:t>
            </a:r>
            <a:r>
              <a:rPr lang="en-US" sz="2400" dirty="0" smtClean="0"/>
              <a:t>) is a sequence of distinct pixels with coordinates</a:t>
            </a:r>
          </a:p>
          <a:p>
            <a:pPr algn="just"/>
            <a:endParaRPr lang="en-US" sz="1400" dirty="0" smtClean="0"/>
          </a:p>
          <a:p>
            <a:pPr algn="just"/>
            <a:r>
              <a:rPr lang="en-US" sz="2400" dirty="0" smtClean="0"/>
              <a:t>          		(</a:t>
            </a:r>
            <a:r>
              <a:rPr lang="en-US" sz="2400" dirty="0"/>
              <a:t>x</a:t>
            </a:r>
            <a:r>
              <a:rPr lang="en-US" sz="2400" baseline="-25000" dirty="0"/>
              <a:t>0</a:t>
            </a:r>
            <a:r>
              <a:rPr lang="en-US" sz="2400" dirty="0"/>
              <a:t>, y</a:t>
            </a:r>
            <a:r>
              <a:rPr lang="en-US" sz="2400" baseline="-25000" dirty="0"/>
              <a:t>0</a:t>
            </a:r>
            <a:r>
              <a:rPr lang="en-US" sz="2400" dirty="0"/>
              <a:t>), (x</a:t>
            </a:r>
            <a:r>
              <a:rPr lang="en-US" sz="2400" baseline="-25000" dirty="0"/>
              <a:t>1</a:t>
            </a:r>
            <a:r>
              <a:rPr lang="en-US" sz="2400" dirty="0"/>
              <a:t>, y</a:t>
            </a:r>
            <a:r>
              <a:rPr lang="en-US" sz="2400" baseline="-25000" dirty="0"/>
              <a:t>1</a:t>
            </a:r>
            <a:r>
              <a:rPr lang="en-US" sz="2400" dirty="0"/>
              <a:t>), …, (</a:t>
            </a:r>
            <a:r>
              <a:rPr lang="en-US" sz="2400" dirty="0" err="1"/>
              <a:t>x</a:t>
            </a:r>
            <a:r>
              <a:rPr lang="en-US" sz="2400" baseline="-25000" dirty="0" err="1"/>
              <a:t>n</a:t>
            </a:r>
            <a:r>
              <a:rPr lang="en-US" sz="2400" dirty="0"/>
              <a:t>, </a:t>
            </a:r>
            <a:r>
              <a:rPr lang="en-US" sz="2400" dirty="0" err="1"/>
              <a:t>y</a:t>
            </a:r>
            <a:r>
              <a:rPr lang="en-US" sz="2400" baseline="-25000" dirty="0" err="1"/>
              <a:t>n</a:t>
            </a:r>
            <a:r>
              <a:rPr lang="en-US" sz="2400" dirty="0"/>
              <a:t>)</a:t>
            </a:r>
          </a:p>
          <a:p>
            <a:pPr algn="just"/>
            <a:endParaRPr lang="en-US" sz="1400" dirty="0"/>
          </a:p>
          <a:p>
            <a:pPr algn="just"/>
            <a:r>
              <a:rPr lang="en-US" sz="2400" dirty="0" smtClean="0"/>
              <a:t>      where </a:t>
            </a:r>
            <a:r>
              <a:rPr lang="en-US" sz="2400" dirty="0"/>
              <a:t>(x</a:t>
            </a:r>
            <a:r>
              <a:rPr lang="en-US" sz="2400" baseline="-25000" dirty="0"/>
              <a:t>i</a:t>
            </a:r>
            <a:r>
              <a:rPr lang="en-US" sz="2400" dirty="0"/>
              <a:t>, </a:t>
            </a:r>
            <a:r>
              <a:rPr lang="en-US" sz="2400" dirty="0" err="1"/>
              <a:t>y</a:t>
            </a:r>
            <a:r>
              <a:rPr lang="en-US" sz="2400" baseline="-25000" dirty="0" err="1"/>
              <a:t>i</a:t>
            </a:r>
            <a:r>
              <a:rPr lang="en-US" sz="2400" dirty="0"/>
              <a:t>) and (x</a:t>
            </a:r>
            <a:r>
              <a:rPr lang="en-US" sz="2400" baseline="-25000" dirty="0"/>
              <a:t>i-1</a:t>
            </a:r>
            <a:r>
              <a:rPr lang="en-US" sz="2400" dirty="0"/>
              <a:t>, y</a:t>
            </a:r>
            <a:r>
              <a:rPr lang="en-US" sz="2400" baseline="-25000" dirty="0"/>
              <a:t>i-1</a:t>
            </a:r>
            <a:r>
              <a:rPr lang="en-US" sz="2400" dirty="0"/>
              <a:t>) are adjacent for 1 </a:t>
            </a:r>
            <a:r>
              <a:rPr lang="en-US" sz="2400" dirty="0">
                <a:cs typeface="Tahoma" pitchFamily="34" charset="0"/>
              </a:rPr>
              <a:t>≤ </a:t>
            </a:r>
            <a:r>
              <a:rPr lang="en-US" sz="2400" dirty="0" err="1">
                <a:cs typeface="Tahoma" pitchFamily="34" charset="0"/>
              </a:rPr>
              <a:t>i</a:t>
            </a:r>
            <a:r>
              <a:rPr lang="en-US" sz="2400" dirty="0">
                <a:cs typeface="Tahoma" pitchFamily="34" charset="0"/>
              </a:rPr>
              <a:t> ≤ n.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US" sz="2400" dirty="0">
              <a:cs typeface="Tahoma" pitchFamily="34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400" dirty="0"/>
              <a:t>Here </a:t>
            </a:r>
            <a:r>
              <a:rPr lang="en-US" sz="2400" i="1" dirty="0"/>
              <a:t>n </a:t>
            </a:r>
            <a:r>
              <a:rPr lang="en-US" sz="2400" dirty="0"/>
              <a:t>is the </a:t>
            </a:r>
            <a:r>
              <a:rPr lang="en-US" sz="2400" i="1" dirty="0"/>
              <a:t>length </a:t>
            </a:r>
            <a:r>
              <a:rPr lang="en-US" sz="2400" dirty="0"/>
              <a:t>of the path.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400" dirty="0"/>
              <a:t>If (x</a:t>
            </a:r>
            <a:r>
              <a:rPr lang="en-US" sz="2400" baseline="-25000" dirty="0"/>
              <a:t>0</a:t>
            </a:r>
            <a:r>
              <a:rPr lang="en-US" sz="2400" dirty="0"/>
              <a:t>, y</a:t>
            </a:r>
            <a:r>
              <a:rPr lang="en-US" sz="2400" baseline="-25000" dirty="0"/>
              <a:t>0</a:t>
            </a:r>
            <a:r>
              <a:rPr lang="en-US" sz="2400" dirty="0"/>
              <a:t>) = (</a:t>
            </a:r>
            <a:r>
              <a:rPr lang="en-US" sz="2400" dirty="0" err="1"/>
              <a:t>x</a:t>
            </a:r>
            <a:r>
              <a:rPr lang="en-US" sz="2400" baseline="-25000" dirty="0" err="1"/>
              <a:t>n</a:t>
            </a:r>
            <a:r>
              <a:rPr lang="en-US" sz="2400" dirty="0"/>
              <a:t>, </a:t>
            </a:r>
            <a:r>
              <a:rPr lang="en-US" sz="2400" dirty="0" err="1"/>
              <a:t>y</a:t>
            </a:r>
            <a:r>
              <a:rPr lang="en-US" sz="2400" baseline="-25000" dirty="0" err="1"/>
              <a:t>n</a:t>
            </a:r>
            <a:r>
              <a:rPr lang="en-US" sz="2400" dirty="0"/>
              <a:t>), the path is </a:t>
            </a:r>
            <a:r>
              <a:rPr lang="en-US" sz="2400" b="1" i="1" dirty="0"/>
              <a:t>closed</a:t>
            </a:r>
            <a:r>
              <a:rPr lang="en-US" sz="2400" dirty="0"/>
              <a:t> path.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400" dirty="0"/>
              <a:t>We can define 4-, 8-, and m-paths based on the type of adjacency used.</a:t>
            </a:r>
          </a:p>
        </p:txBody>
      </p:sp>
      <p:sp>
        <p:nvSpPr>
          <p:cNvPr id="3" name="Rectangle 2"/>
          <p:cNvSpPr/>
          <p:nvPr/>
        </p:nvSpPr>
        <p:spPr>
          <a:xfrm>
            <a:off x="335507" y="152400"/>
            <a:ext cx="904415" cy="4370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80000"/>
              </a:lnSpc>
            </a:pPr>
            <a:r>
              <a:rPr lang="en-US" b="1" dirty="0">
                <a:solidFill>
                  <a:srgbClr val="0000CC"/>
                </a:solidFill>
              </a:rPr>
              <a:t>Path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001" y="2666999"/>
            <a:ext cx="1905000" cy="221574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572500" y="2286000"/>
            <a:ext cx="381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p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477250" y="3964117"/>
            <a:ext cx="381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0382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19"/>
          <p:cNvSpPr/>
          <p:nvPr/>
        </p:nvSpPr>
        <p:spPr>
          <a:xfrm>
            <a:off x="1620581" y="4477925"/>
            <a:ext cx="1220152" cy="746975"/>
          </a:xfrm>
          <a:custGeom>
            <a:avLst/>
            <a:gdLst>
              <a:gd name="connsiteX0" fmla="*/ 580094 w 1220152"/>
              <a:gd name="connsiteY0" fmla="*/ 141668 h 746975"/>
              <a:gd name="connsiteX1" fmla="*/ 489942 w 1220152"/>
              <a:gd name="connsiteY1" fmla="*/ 115910 h 746975"/>
              <a:gd name="connsiteX2" fmla="*/ 451306 w 1220152"/>
              <a:gd name="connsiteY2" fmla="*/ 90152 h 746975"/>
              <a:gd name="connsiteX3" fmla="*/ 412669 w 1220152"/>
              <a:gd name="connsiteY3" fmla="*/ 77273 h 746975"/>
              <a:gd name="connsiteX4" fmla="*/ 296759 w 1220152"/>
              <a:gd name="connsiteY4" fmla="*/ 12879 h 746975"/>
              <a:gd name="connsiteX5" fmla="*/ 258123 w 1220152"/>
              <a:gd name="connsiteY5" fmla="*/ 0 h 746975"/>
              <a:gd name="connsiteX6" fmla="*/ 90697 w 1220152"/>
              <a:gd name="connsiteY6" fmla="*/ 12879 h 746975"/>
              <a:gd name="connsiteX7" fmla="*/ 52061 w 1220152"/>
              <a:gd name="connsiteY7" fmla="*/ 51516 h 746975"/>
              <a:gd name="connsiteX8" fmla="*/ 13424 w 1220152"/>
              <a:gd name="connsiteY8" fmla="*/ 77273 h 746975"/>
              <a:gd name="connsiteX9" fmla="*/ 13424 w 1220152"/>
              <a:gd name="connsiteY9" fmla="*/ 206062 h 746975"/>
              <a:gd name="connsiteX10" fmla="*/ 52061 w 1220152"/>
              <a:gd name="connsiteY10" fmla="*/ 244699 h 746975"/>
              <a:gd name="connsiteX11" fmla="*/ 64939 w 1220152"/>
              <a:gd name="connsiteY11" fmla="*/ 283335 h 746975"/>
              <a:gd name="connsiteX12" fmla="*/ 167970 w 1220152"/>
              <a:gd name="connsiteY12" fmla="*/ 373488 h 746975"/>
              <a:gd name="connsiteX13" fmla="*/ 245244 w 1220152"/>
              <a:gd name="connsiteY13" fmla="*/ 399245 h 746975"/>
              <a:gd name="connsiteX14" fmla="*/ 271001 w 1220152"/>
              <a:gd name="connsiteY14" fmla="*/ 437882 h 746975"/>
              <a:gd name="connsiteX15" fmla="*/ 309638 w 1220152"/>
              <a:gd name="connsiteY15" fmla="*/ 450761 h 746975"/>
              <a:gd name="connsiteX16" fmla="*/ 361154 w 1220152"/>
              <a:gd name="connsiteY16" fmla="*/ 476519 h 746975"/>
              <a:gd name="connsiteX17" fmla="*/ 399790 w 1220152"/>
              <a:gd name="connsiteY17" fmla="*/ 489397 h 746975"/>
              <a:gd name="connsiteX18" fmla="*/ 451306 w 1220152"/>
              <a:gd name="connsiteY18" fmla="*/ 515155 h 746975"/>
              <a:gd name="connsiteX19" fmla="*/ 528579 w 1220152"/>
              <a:gd name="connsiteY19" fmla="*/ 540913 h 746975"/>
              <a:gd name="connsiteX20" fmla="*/ 618731 w 1220152"/>
              <a:gd name="connsiteY20" fmla="*/ 605307 h 746975"/>
              <a:gd name="connsiteX21" fmla="*/ 657368 w 1220152"/>
              <a:gd name="connsiteY21" fmla="*/ 631065 h 746975"/>
              <a:gd name="connsiteX22" fmla="*/ 696004 w 1220152"/>
              <a:gd name="connsiteY22" fmla="*/ 643944 h 746975"/>
              <a:gd name="connsiteX23" fmla="*/ 734641 w 1220152"/>
              <a:gd name="connsiteY23" fmla="*/ 669702 h 746975"/>
              <a:gd name="connsiteX24" fmla="*/ 811914 w 1220152"/>
              <a:gd name="connsiteY24" fmla="*/ 695459 h 746975"/>
              <a:gd name="connsiteX25" fmla="*/ 850551 w 1220152"/>
              <a:gd name="connsiteY25" fmla="*/ 721217 h 746975"/>
              <a:gd name="connsiteX26" fmla="*/ 953582 w 1220152"/>
              <a:gd name="connsiteY26" fmla="*/ 734096 h 746975"/>
              <a:gd name="connsiteX27" fmla="*/ 1005097 w 1220152"/>
              <a:gd name="connsiteY27" fmla="*/ 746975 h 746975"/>
              <a:gd name="connsiteX28" fmla="*/ 1146765 w 1220152"/>
              <a:gd name="connsiteY28" fmla="*/ 734096 h 746975"/>
              <a:gd name="connsiteX29" fmla="*/ 1211159 w 1220152"/>
              <a:gd name="connsiteY29" fmla="*/ 721217 h 746975"/>
              <a:gd name="connsiteX30" fmla="*/ 1198280 w 1220152"/>
              <a:gd name="connsiteY30" fmla="*/ 502276 h 746975"/>
              <a:gd name="connsiteX31" fmla="*/ 1133886 w 1220152"/>
              <a:gd name="connsiteY31" fmla="*/ 489397 h 746975"/>
              <a:gd name="connsiteX32" fmla="*/ 1043734 w 1220152"/>
              <a:gd name="connsiteY32" fmla="*/ 463640 h 746975"/>
              <a:gd name="connsiteX33" fmla="*/ 979339 w 1220152"/>
              <a:gd name="connsiteY33" fmla="*/ 399245 h 746975"/>
              <a:gd name="connsiteX34" fmla="*/ 953582 w 1220152"/>
              <a:gd name="connsiteY34" fmla="*/ 360609 h 746975"/>
              <a:gd name="connsiteX35" fmla="*/ 902066 w 1220152"/>
              <a:gd name="connsiteY35" fmla="*/ 347730 h 746975"/>
              <a:gd name="connsiteX36" fmla="*/ 863430 w 1220152"/>
              <a:gd name="connsiteY36" fmla="*/ 296214 h 746975"/>
              <a:gd name="connsiteX37" fmla="*/ 824793 w 1220152"/>
              <a:gd name="connsiteY37" fmla="*/ 283335 h 746975"/>
              <a:gd name="connsiteX38" fmla="*/ 747520 w 1220152"/>
              <a:gd name="connsiteY38" fmla="*/ 231820 h 746975"/>
              <a:gd name="connsiteX39" fmla="*/ 696004 w 1220152"/>
              <a:gd name="connsiteY39" fmla="*/ 206062 h 746975"/>
              <a:gd name="connsiteX40" fmla="*/ 657368 w 1220152"/>
              <a:gd name="connsiteY40" fmla="*/ 193183 h 746975"/>
              <a:gd name="connsiteX41" fmla="*/ 580094 w 1220152"/>
              <a:gd name="connsiteY41" fmla="*/ 141668 h 746975"/>
              <a:gd name="connsiteX42" fmla="*/ 580094 w 1220152"/>
              <a:gd name="connsiteY42" fmla="*/ 141668 h 746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1220152" h="746975">
                <a:moveTo>
                  <a:pt x="580094" y="141668"/>
                </a:moveTo>
                <a:cubicBezTo>
                  <a:pt x="550043" y="133082"/>
                  <a:pt x="518960" y="127517"/>
                  <a:pt x="489942" y="115910"/>
                </a:cubicBezTo>
                <a:cubicBezTo>
                  <a:pt x="475571" y="110161"/>
                  <a:pt x="465150" y="97074"/>
                  <a:pt x="451306" y="90152"/>
                </a:cubicBezTo>
                <a:cubicBezTo>
                  <a:pt x="439164" y="84081"/>
                  <a:pt x="425548" y="81566"/>
                  <a:pt x="412669" y="77273"/>
                </a:cubicBezTo>
                <a:cubicBezTo>
                  <a:pt x="354833" y="19438"/>
                  <a:pt x="391311" y="44397"/>
                  <a:pt x="296759" y="12879"/>
                </a:cubicBezTo>
                <a:lnTo>
                  <a:pt x="258123" y="0"/>
                </a:lnTo>
                <a:cubicBezTo>
                  <a:pt x="202314" y="4293"/>
                  <a:pt x="144999" y="-697"/>
                  <a:pt x="90697" y="12879"/>
                </a:cubicBezTo>
                <a:cubicBezTo>
                  <a:pt x="73027" y="17296"/>
                  <a:pt x="66053" y="39856"/>
                  <a:pt x="52061" y="51516"/>
                </a:cubicBezTo>
                <a:cubicBezTo>
                  <a:pt x="40170" y="61425"/>
                  <a:pt x="26303" y="68687"/>
                  <a:pt x="13424" y="77273"/>
                </a:cubicBezTo>
                <a:cubicBezTo>
                  <a:pt x="3612" y="126335"/>
                  <a:pt x="-11107" y="157000"/>
                  <a:pt x="13424" y="206062"/>
                </a:cubicBezTo>
                <a:cubicBezTo>
                  <a:pt x="21569" y="222353"/>
                  <a:pt x="39182" y="231820"/>
                  <a:pt x="52061" y="244699"/>
                </a:cubicBezTo>
                <a:cubicBezTo>
                  <a:pt x="56354" y="257578"/>
                  <a:pt x="58868" y="271193"/>
                  <a:pt x="64939" y="283335"/>
                </a:cubicBezTo>
                <a:cubicBezTo>
                  <a:pt x="85974" y="325405"/>
                  <a:pt x="121608" y="358034"/>
                  <a:pt x="167970" y="373488"/>
                </a:cubicBezTo>
                <a:lnTo>
                  <a:pt x="245244" y="399245"/>
                </a:lnTo>
                <a:cubicBezTo>
                  <a:pt x="253830" y="412124"/>
                  <a:pt x="258914" y="428213"/>
                  <a:pt x="271001" y="437882"/>
                </a:cubicBezTo>
                <a:cubicBezTo>
                  <a:pt x="281602" y="446363"/>
                  <a:pt x="297160" y="445413"/>
                  <a:pt x="309638" y="450761"/>
                </a:cubicBezTo>
                <a:cubicBezTo>
                  <a:pt x="327285" y="458324"/>
                  <a:pt x="343507" y="468956"/>
                  <a:pt x="361154" y="476519"/>
                </a:cubicBezTo>
                <a:cubicBezTo>
                  <a:pt x="373632" y="481866"/>
                  <a:pt x="387312" y="484050"/>
                  <a:pt x="399790" y="489397"/>
                </a:cubicBezTo>
                <a:cubicBezTo>
                  <a:pt x="417437" y="496960"/>
                  <a:pt x="433480" y="508025"/>
                  <a:pt x="451306" y="515155"/>
                </a:cubicBezTo>
                <a:cubicBezTo>
                  <a:pt x="476515" y="525239"/>
                  <a:pt x="528579" y="540913"/>
                  <a:pt x="528579" y="540913"/>
                </a:cubicBezTo>
                <a:cubicBezTo>
                  <a:pt x="619645" y="601626"/>
                  <a:pt x="506891" y="525422"/>
                  <a:pt x="618731" y="605307"/>
                </a:cubicBezTo>
                <a:cubicBezTo>
                  <a:pt x="631327" y="614304"/>
                  <a:pt x="643524" y="624143"/>
                  <a:pt x="657368" y="631065"/>
                </a:cubicBezTo>
                <a:cubicBezTo>
                  <a:pt x="669510" y="637136"/>
                  <a:pt x="683862" y="637873"/>
                  <a:pt x="696004" y="643944"/>
                </a:cubicBezTo>
                <a:cubicBezTo>
                  <a:pt x="709848" y="650866"/>
                  <a:pt x="720496" y="663416"/>
                  <a:pt x="734641" y="669702"/>
                </a:cubicBezTo>
                <a:cubicBezTo>
                  <a:pt x="759452" y="680729"/>
                  <a:pt x="811914" y="695459"/>
                  <a:pt x="811914" y="695459"/>
                </a:cubicBezTo>
                <a:cubicBezTo>
                  <a:pt x="824793" y="704045"/>
                  <a:pt x="835618" y="717144"/>
                  <a:pt x="850551" y="721217"/>
                </a:cubicBezTo>
                <a:cubicBezTo>
                  <a:pt x="883942" y="730324"/>
                  <a:pt x="919442" y="728406"/>
                  <a:pt x="953582" y="734096"/>
                </a:cubicBezTo>
                <a:cubicBezTo>
                  <a:pt x="971041" y="737006"/>
                  <a:pt x="987925" y="742682"/>
                  <a:pt x="1005097" y="746975"/>
                </a:cubicBezTo>
                <a:cubicBezTo>
                  <a:pt x="1052320" y="742682"/>
                  <a:pt x="1099714" y="739977"/>
                  <a:pt x="1146765" y="734096"/>
                </a:cubicBezTo>
                <a:cubicBezTo>
                  <a:pt x="1168486" y="731381"/>
                  <a:pt x="1206410" y="742586"/>
                  <a:pt x="1211159" y="721217"/>
                </a:cubicBezTo>
                <a:cubicBezTo>
                  <a:pt x="1227018" y="649851"/>
                  <a:pt x="1221398" y="571631"/>
                  <a:pt x="1198280" y="502276"/>
                </a:cubicBezTo>
                <a:cubicBezTo>
                  <a:pt x="1191358" y="481510"/>
                  <a:pt x="1155255" y="494145"/>
                  <a:pt x="1133886" y="489397"/>
                </a:cubicBezTo>
                <a:cubicBezTo>
                  <a:pt x="1085362" y="478614"/>
                  <a:pt x="1086767" y="477985"/>
                  <a:pt x="1043734" y="463640"/>
                </a:cubicBezTo>
                <a:cubicBezTo>
                  <a:pt x="975046" y="360608"/>
                  <a:pt x="1065199" y="485105"/>
                  <a:pt x="979339" y="399245"/>
                </a:cubicBezTo>
                <a:cubicBezTo>
                  <a:pt x="968394" y="388300"/>
                  <a:pt x="966461" y="369195"/>
                  <a:pt x="953582" y="360609"/>
                </a:cubicBezTo>
                <a:cubicBezTo>
                  <a:pt x="938854" y="350791"/>
                  <a:pt x="919238" y="352023"/>
                  <a:pt x="902066" y="347730"/>
                </a:cubicBezTo>
                <a:cubicBezTo>
                  <a:pt x="889187" y="330558"/>
                  <a:pt x="879920" y="309956"/>
                  <a:pt x="863430" y="296214"/>
                </a:cubicBezTo>
                <a:cubicBezTo>
                  <a:pt x="853001" y="287523"/>
                  <a:pt x="836660" y="289928"/>
                  <a:pt x="824793" y="283335"/>
                </a:cubicBezTo>
                <a:cubicBezTo>
                  <a:pt x="797732" y="268301"/>
                  <a:pt x="775209" y="245664"/>
                  <a:pt x="747520" y="231820"/>
                </a:cubicBezTo>
                <a:cubicBezTo>
                  <a:pt x="730348" y="223234"/>
                  <a:pt x="713651" y="213625"/>
                  <a:pt x="696004" y="206062"/>
                </a:cubicBezTo>
                <a:cubicBezTo>
                  <a:pt x="683526" y="200714"/>
                  <a:pt x="669235" y="199776"/>
                  <a:pt x="657368" y="193183"/>
                </a:cubicBezTo>
                <a:cubicBezTo>
                  <a:pt x="630307" y="178149"/>
                  <a:pt x="609462" y="151458"/>
                  <a:pt x="580094" y="141668"/>
                </a:cubicBezTo>
                <a:lnTo>
                  <a:pt x="580094" y="141668"/>
                </a:lnTo>
                <a:close/>
              </a:path>
            </a:pathLst>
          </a:cu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737850" y="3688021"/>
            <a:ext cx="2286000" cy="1143000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83583" y="1094259"/>
                <a:ext cx="8763000" cy="211756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57200" indent="-457200">
                  <a:lnSpc>
                    <a:spcPct val="90000"/>
                  </a:lnSpc>
                  <a:buFont typeface="Arial" panose="020B0604020202020204" pitchFamily="34" charset="0"/>
                  <a:buChar char="•"/>
                </a:pPr>
                <a:r>
                  <a:rPr lang="en-US" sz="2400" dirty="0" smtClean="0"/>
                  <a:t>We </a:t>
                </a:r>
                <a:r>
                  <a:rPr lang="en-US" sz="2400" dirty="0"/>
                  <a:t>call </a:t>
                </a:r>
                <a:r>
                  <a:rPr lang="en-US" sz="2400" dirty="0" smtClean="0"/>
                  <a:t>‘R’ a </a:t>
                </a:r>
                <a:r>
                  <a:rPr lang="en-US" sz="2400" b="1" i="1" dirty="0"/>
                  <a:t>region</a:t>
                </a:r>
                <a:r>
                  <a:rPr lang="en-US" sz="2400" dirty="0"/>
                  <a:t> of the image if R is a connected </a:t>
                </a:r>
                <a:r>
                  <a:rPr lang="en-US" sz="2400" dirty="0" smtClean="0"/>
                  <a:t>set.</a:t>
                </a:r>
                <a:endParaRPr lang="en-US" sz="2400" dirty="0"/>
              </a:p>
              <a:p>
                <a:pPr marL="457200" indent="-457200">
                  <a:lnSpc>
                    <a:spcPct val="90000"/>
                  </a:lnSpc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 marL="457200" indent="-457200">
                  <a:lnSpc>
                    <a:spcPct val="90000"/>
                  </a:lnSpc>
                  <a:buFont typeface="Arial" panose="020B0604020202020204" pitchFamily="34" charset="0"/>
                  <a:buChar char="•"/>
                </a:pPr>
                <a:r>
                  <a:rPr lang="en-US" sz="2400" dirty="0"/>
                  <a:t>Two regions,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i="0"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400" i="0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</m:oMath>
                </a14:m>
                <a:r>
                  <a:rPr lang="en-US" sz="2400" dirty="0" smtClean="0"/>
                  <a:t> </a:t>
                </a:r>
                <a:r>
                  <a:rPr lang="en-US" sz="2400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i="0"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j</m:t>
                        </m:r>
                      </m:sub>
                    </m:sSub>
                  </m:oMath>
                </a14:m>
                <a:r>
                  <a:rPr lang="en-US" sz="2400" dirty="0" smtClean="0"/>
                  <a:t> are </a:t>
                </a:r>
                <a:r>
                  <a:rPr lang="en-US" sz="2400" dirty="0"/>
                  <a:t>said to be</a:t>
                </a:r>
                <a:r>
                  <a:rPr lang="en-US" sz="2400" b="1" i="1" dirty="0"/>
                  <a:t> adjacent</a:t>
                </a:r>
                <a:r>
                  <a:rPr lang="en-US" sz="2400" dirty="0"/>
                  <a:t> if their union forms a connected set. </a:t>
                </a:r>
                <a:endParaRPr lang="en-US" sz="2400" dirty="0" smtClean="0"/>
              </a:p>
              <a:p>
                <a:pPr marL="457200" indent="-457200">
                  <a:lnSpc>
                    <a:spcPct val="90000"/>
                  </a:lnSpc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 marL="457200" indent="-457200" algn="just">
                  <a:lnSpc>
                    <a:spcPct val="90000"/>
                  </a:lnSpc>
                  <a:buFont typeface="Arial" panose="020B0604020202020204" pitchFamily="34" charset="0"/>
                  <a:buChar char="•"/>
                </a:pPr>
                <a:r>
                  <a:rPr lang="en-US" sz="2400" dirty="0"/>
                  <a:t>Regions that are not to be adjacent are said to be </a:t>
                </a:r>
                <a:r>
                  <a:rPr lang="en-US" sz="2400" b="1" i="1" dirty="0"/>
                  <a:t>disjoint.</a:t>
                </a: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83" y="1094259"/>
                <a:ext cx="8763000" cy="2117567"/>
              </a:xfrm>
              <a:prstGeom prst="rect">
                <a:avLst/>
              </a:prstGeom>
              <a:blipFill rotWithShape="0">
                <a:blip r:embed="rId2"/>
                <a:stretch>
                  <a:fillRect l="-974" t="-4035" r="-1740" b="-57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AutoShape 8"/>
          <p:cNvSpPr>
            <a:spLocks noChangeArrowheads="1"/>
          </p:cNvSpPr>
          <p:nvPr/>
        </p:nvSpPr>
        <p:spPr bwMode="auto">
          <a:xfrm>
            <a:off x="3709650" y="3600709"/>
            <a:ext cx="1719977" cy="468312"/>
          </a:xfrm>
          <a:prstGeom prst="wedgeRoundRectCallout">
            <a:avLst>
              <a:gd name="adj1" fmla="val -88417"/>
              <a:gd name="adj2" fmla="val 71866"/>
              <a:gd name="adj3" fmla="val 16667"/>
            </a:avLst>
          </a:prstGeom>
          <a:solidFill>
            <a:srgbClr val="993300">
              <a:alpha val="22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en-US" sz="2400" dirty="0"/>
              <a:t>Region 1</a:t>
            </a:r>
          </a:p>
        </p:txBody>
      </p:sp>
      <p:sp>
        <p:nvSpPr>
          <p:cNvPr id="12" name="AutoShape 9"/>
          <p:cNvSpPr>
            <a:spLocks noChangeArrowheads="1"/>
          </p:cNvSpPr>
          <p:nvPr/>
        </p:nvSpPr>
        <p:spPr bwMode="auto">
          <a:xfrm>
            <a:off x="3557250" y="5034400"/>
            <a:ext cx="1586386" cy="452000"/>
          </a:xfrm>
          <a:prstGeom prst="wedgeRoundRectCallout">
            <a:avLst>
              <a:gd name="adj1" fmla="val -81898"/>
              <a:gd name="adj2" fmla="val 57060"/>
              <a:gd name="adj3" fmla="val 16667"/>
            </a:avLst>
          </a:prstGeom>
          <a:solidFill>
            <a:schemeClr val="accent5">
              <a:lumMod val="40000"/>
              <a:lumOff val="60000"/>
              <a:alpha val="39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en-US" sz="2400" dirty="0"/>
              <a:t>Region 2</a:t>
            </a:r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/>
          </p:nvPr>
        </p:nvGraphicFramePr>
        <p:xfrm>
          <a:off x="762000" y="3727709"/>
          <a:ext cx="2223750" cy="209391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41250"/>
                <a:gridCol w="741250"/>
                <a:gridCol w="741250"/>
              </a:tblGrid>
              <a:tr h="348985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en-US" b="1" dirty="0"/>
                    </a:p>
                  </a:txBody>
                  <a:tcPr anchor="ctr"/>
                </a:tc>
              </a:tr>
              <a:tr h="348985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en-US" b="1" dirty="0"/>
                    </a:p>
                  </a:txBody>
                  <a:tcPr anchor="ctr"/>
                </a:tc>
              </a:tr>
              <a:tr h="348985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 anchor="ctr"/>
                </a:tc>
              </a:tr>
              <a:tr h="348985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en-US" b="1" dirty="0"/>
                    </a:p>
                  </a:txBody>
                  <a:tcPr anchor="ctr"/>
                </a:tc>
              </a:tr>
              <a:tr h="348985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en-US" b="1" dirty="0"/>
                    </a:p>
                  </a:txBody>
                  <a:tcPr anchor="ctr"/>
                </a:tc>
              </a:tr>
              <a:tr h="348985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en-US" b="1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16" name="Rectangle 15"/>
          <p:cNvSpPr/>
          <p:nvPr/>
        </p:nvSpPr>
        <p:spPr>
          <a:xfrm>
            <a:off x="737850" y="4754821"/>
            <a:ext cx="2286000" cy="1143000"/>
          </a:xfrm>
          <a:prstGeom prst="rect">
            <a:avLst/>
          </a:prstGeom>
          <a:noFill/>
          <a:ln w="38100">
            <a:solidFill>
              <a:srgbClr val="0000CC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22"/>
          <p:cNvSpPr/>
          <p:nvPr/>
        </p:nvSpPr>
        <p:spPr>
          <a:xfrm>
            <a:off x="2261850" y="4426381"/>
            <a:ext cx="3026536" cy="248461"/>
          </a:xfrm>
          <a:custGeom>
            <a:avLst/>
            <a:gdLst>
              <a:gd name="connsiteX0" fmla="*/ 0 w 3026536"/>
              <a:gd name="connsiteY0" fmla="*/ 231848 h 248461"/>
              <a:gd name="connsiteX1" fmla="*/ 1390919 w 3026536"/>
              <a:gd name="connsiteY1" fmla="*/ 29 h 248461"/>
              <a:gd name="connsiteX2" fmla="*/ 1030310 w 3026536"/>
              <a:gd name="connsiteY2" fmla="*/ 244727 h 248461"/>
              <a:gd name="connsiteX3" fmla="*/ 3026536 w 3026536"/>
              <a:gd name="connsiteY3" fmla="*/ 154575 h 248461"/>
              <a:gd name="connsiteX4" fmla="*/ 3026536 w 3026536"/>
              <a:gd name="connsiteY4" fmla="*/ 154575 h 2484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26536" h="248461">
                <a:moveTo>
                  <a:pt x="0" y="231848"/>
                </a:moveTo>
                <a:cubicBezTo>
                  <a:pt x="609600" y="114865"/>
                  <a:pt x="1219201" y="-2118"/>
                  <a:pt x="1390919" y="29"/>
                </a:cubicBezTo>
                <a:cubicBezTo>
                  <a:pt x="1562637" y="2175"/>
                  <a:pt x="757707" y="218969"/>
                  <a:pt x="1030310" y="244727"/>
                </a:cubicBezTo>
                <a:cubicBezTo>
                  <a:pt x="1302913" y="270485"/>
                  <a:pt x="3026536" y="154575"/>
                  <a:pt x="3026536" y="154575"/>
                </a:cubicBezTo>
                <a:lnTo>
                  <a:pt x="3026536" y="154575"/>
                </a:lnTo>
              </a:path>
            </a:pathLst>
          </a:custGeom>
          <a:noFill/>
          <a:ln w="28575">
            <a:solidFill>
              <a:srgbClr val="0000CC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277654" y="4342600"/>
            <a:ext cx="18614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8-adjacency</a:t>
            </a:r>
            <a:endParaRPr lang="en-US" sz="2400" dirty="0"/>
          </a:p>
        </p:txBody>
      </p:sp>
      <p:sp>
        <p:nvSpPr>
          <p:cNvPr id="26" name="TextBox 25"/>
          <p:cNvSpPr txBox="1"/>
          <p:nvPr/>
        </p:nvSpPr>
        <p:spPr>
          <a:xfrm>
            <a:off x="6858000" y="4894712"/>
            <a:ext cx="2286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4-adjacency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8-adjacency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</a:t>
            </a:r>
            <a:r>
              <a:rPr lang="en-US" sz="2400" dirty="0" smtClean="0"/>
              <a:t>-adjacency</a:t>
            </a:r>
            <a:endParaRPr lang="en-US" sz="2400" dirty="0"/>
          </a:p>
        </p:txBody>
      </p:sp>
      <p:sp>
        <p:nvSpPr>
          <p:cNvPr id="27" name="TextBox 26"/>
          <p:cNvSpPr txBox="1"/>
          <p:nvPr/>
        </p:nvSpPr>
        <p:spPr>
          <a:xfrm>
            <a:off x="511612" y="86380"/>
            <a:ext cx="38317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0000CC"/>
                </a:solidFill>
              </a:rPr>
              <a:t>Region &amp; Adjacency</a:t>
            </a:r>
            <a:endParaRPr lang="en-US" b="1" dirty="0">
              <a:solidFill>
                <a:srgbClr val="0000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4617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3" grpId="0" animBg="1"/>
      <p:bldP spid="24" grpId="0"/>
      <p:bldP spid="2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514600" y="2419171"/>
            <a:ext cx="4572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/>
          </p:nvPr>
        </p:nvGraphicFramePr>
        <p:xfrm>
          <a:off x="1828800" y="2362200"/>
          <a:ext cx="3048000" cy="312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09600"/>
                <a:gridCol w="609600"/>
                <a:gridCol w="609600"/>
                <a:gridCol w="609600"/>
                <a:gridCol w="609600"/>
              </a:tblGrid>
              <a:tr h="52070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en-US" b="1" dirty="0"/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 anchor="ctr"/>
                </a:tc>
              </a:tr>
              <a:tr h="52070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en-US" b="1" dirty="0"/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en-US" b="1" dirty="0"/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en-US" b="1" dirty="0"/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 anchor="ctr"/>
                </a:tc>
              </a:tr>
              <a:tr h="52070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en-US" b="1" dirty="0"/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en-US" b="1" dirty="0"/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en-US" b="1" dirty="0"/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 anchor="ctr"/>
                </a:tc>
              </a:tr>
              <a:tr h="52070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en-US" b="1" dirty="0"/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en-US" b="1" dirty="0"/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en-US" b="1" dirty="0"/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</a:tr>
              <a:tr h="52070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en-US" b="1" dirty="0"/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en-US" b="1" dirty="0"/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en-US" b="1" dirty="0"/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en-US" b="1" dirty="0"/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 anchor="ctr"/>
                </a:tc>
              </a:tr>
              <a:tr h="52070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en-US" b="1" dirty="0"/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5638800" y="2723971"/>
            <a:ext cx="2895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Black- background</a:t>
            </a:r>
          </a:p>
          <a:p>
            <a:r>
              <a:rPr lang="en-US" sz="2400" dirty="0" smtClean="0"/>
              <a:t>White- </a:t>
            </a:r>
            <a:r>
              <a:rPr lang="en-US" sz="2400" dirty="0"/>
              <a:t>foreground</a:t>
            </a:r>
          </a:p>
          <a:p>
            <a:endParaRPr lang="en-US" sz="2400" dirty="0"/>
          </a:p>
        </p:txBody>
      </p:sp>
      <p:sp>
        <p:nvSpPr>
          <p:cNvPr id="5" name="Rectangle 4"/>
          <p:cNvSpPr/>
          <p:nvPr/>
        </p:nvSpPr>
        <p:spPr>
          <a:xfrm>
            <a:off x="5867400" y="3790771"/>
            <a:ext cx="381000" cy="381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248400" y="3750438"/>
            <a:ext cx="2362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8 - connectivity</a:t>
            </a:r>
            <a:endParaRPr lang="en-US" sz="2400" dirty="0"/>
          </a:p>
        </p:txBody>
      </p:sp>
      <p:sp>
        <p:nvSpPr>
          <p:cNvPr id="10" name="Rectangle 9"/>
          <p:cNvSpPr/>
          <p:nvPr/>
        </p:nvSpPr>
        <p:spPr>
          <a:xfrm>
            <a:off x="304800" y="1224070"/>
            <a:ext cx="8686800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dirty="0"/>
              <a:t>The </a:t>
            </a:r>
            <a:r>
              <a:rPr lang="en-US" sz="2400" b="1" i="1" dirty="0"/>
              <a:t>boundary </a:t>
            </a:r>
            <a:r>
              <a:rPr lang="en-US" sz="2400" dirty="0"/>
              <a:t>of the region R is the set of pixels in the region that have one or more neighbors that are not in </a:t>
            </a:r>
            <a:r>
              <a:rPr lang="en-US" sz="2400" dirty="0" smtClean="0"/>
              <a:t>R (background).</a:t>
            </a:r>
            <a:endParaRPr lang="en-US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457200" y="86380"/>
            <a:ext cx="3581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0000CC"/>
                </a:solidFill>
              </a:rPr>
              <a:t>Boundary</a:t>
            </a:r>
            <a:endParaRPr lang="en-US" b="1" dirty="0">
              <a:solidFill>
                <a:srgbClr val="0000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0750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514600" y="2419171"/>
            <a:ext cx="4572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1828800" y="2362200"/>
          <a:ext cx="3048000" cy="312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09600"/>
                <a:gridCol w="609600"/>
                <a:gridCol w="609600"/>
                <a:gridCol w="609600"/>
                <a:gridCol w="609600"/>
              </a:tblGrid>
              <a:tr h="52070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en-US" b="1" dirty="0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 anchor="ctr"/>
                </a:tc>
              </a:tr>
              <a:tr h="52070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en-US" b="1" dirty="0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en-US" b="1" dirty="0"/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en-US" b="1" dirty="0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 anchor="ctr"/>
                </a:tc>
              </a:tr>
              <a:tr h="52070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en-US" b="1" dirty="0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en-US" b="1" dirty="0"/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en-US" b="1" dirty="0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 anchor="ctr"/>
                </a:tc>
              </a:tr>
              <a:tr h="52070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en-US" b="1" dirty="0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en-US" b="1" dirty="0"/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en-US" b="1" dirty="0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  <a:tr h="52070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en-US" b="1" dirty="0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en-US" b="1" dirty="0"/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en-US" b="1" dirty="0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en-US" b="1" dirty="0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 anchor="ctr"/>
                </a:tc>
              </a:tr>
              <a:tr h="52070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en-US" b="1" dirty="0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5638800" y="2723971"/>
            <a:ext cx="2895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Black- background</a:t>
            </a:r>
          </a:p>
          <a:p>
            <a:r>
              <a:rPr lang="en-US" sz="2400" dirty="0" smtClean="0"/>
              <a:t>White- </a:t>
            </a:r>
            <a:r>
              <a:rPr lang="en-US" sz="2400" dirty="0"/>
              <a:t>foreground</a:t>
            </a:r>
          </a:p>
          <a:p>
            <a:endParaRPr lang="en-US" sz="2400" dirty="0"/>
          </a:p>
        </p:txBody>
      </p:sp>
      <p:sp>
        <p:nvSpPr>
          <p:cNvPr id="5" name="Rectangle 4"/>
          <p:cNvSpPr/>
          <p:nvPr/>
        </p:nvSpPr>
        <p:spPr>
          <a:xfrm>
            <a:off x="5867400" y="3790771"/>
            <a:ext cx="381000" cy="381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248400" y="3750438"/>
            <a:ext cx="2362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8 - connectivity</a:t>
            </a:r>
            <a:endParaRPr lang="en-US" sz="2400" dirty="0"/>
          </a:p>
        </p:txBody>
      </p:sp>
      <p:sp>
        <p:nvSpPr>
          <p:cNvPr id="7" name="Rectangle 6"/>
          <p:cNvSpPr/>
          <p:nvPr/>
        </p:nvSpPr>
        <p:spPr>
          <a:xfrm>
            <a:off x="5867400" y="4256726"/>
            <a:ext cx="381000" cy="381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248400" y="4216393"/>
            <a:ext cx="2362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4 - connectivity</a:t>
            </a:r>
            <a:endParaRPr lang="en-US" sz="2400" dirty="0"/>
          </a:p>
        </p:txBody>
      </p:sp>
      <p:sp>
        <p:nvSpPr>
          <p:cNvPr id="9" name="Rectangle 8"/>
          <p:cNvSpPr/>
          <p:nvPr/>
        </p:nvSpPr>
        <p:spPr>
          <a:xfrm>
            <a:off x="533400" y="5867400"/>
            <a:ext cx="8001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MATLAB:    B </a:t>
            </a:r>
            <a:r>
              <a:rPr lang="en-US" sz="2400" dirty="0"/>
              <a:t>= </a:t>
            </a:r>
            <a:r>
              <a:rPr lang="en-US" sz="2400" dirty="0" err="1" smtClean="0"/>
              <a:t>bwboundaries</a:t>
            </a:r>
            <a:r>
              <a:rPr lang="en-US" sz="2400" dirty="0" smtClean="0"/>
              <a:t> (</a:t>
            </a:r>
            <a:r>
              <a:rPr lang="en-US" sz="2400" dirty="0" err="1" smtClean="0"/>
              <a:t>binary_image,connectivity</a:t>
            </a:r>
            <a:r>
              <a:rPr lang="en-US" sz="2400" dirty="0" smtClean="0"/>
              <a:t>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58361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33400" y="76200"/>
            <a:ext cx="7848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0000CC"/>
                </a:solidFill>
              </a:rPr>
              <a:t>Topics to be covered today:</a:t>
            </a:r>
          </a:p>
          <a:p>
            <a:endParaRPr lang="en-US" b="1" dirty="0">
              <a:solidFill>
                <a:srgbClr val="0000CC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1254" y="914400"/>
            <a:ext cx="68580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400" dirty="0" smtClean="0"/>
              <a:t>Distance measures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400" dirty="0" smtClean="0"/>
              <a:t>Image </a:t>
            </a:r>
            <a:r>
              <a:rPr lang="en-US" sz="2400" dirty="0" smtClean="0"/>
              <a:t>enhancement techniques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400" dirty="0" smtClean="0"/>
              <a:t>Intensity transformation function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/>
              <a:t>Image negative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/>
              <a:t>Log transformation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/>
              <a:t>Gamma transformation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400" dirty="0" smtClean="0"/>
              <a:t>Piecewise linear transformation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/>
              <a:t>Contrast stretching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/>
              <a:t>Intensity level slicing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400" dirty="0" smtClean="0"/>
              <a:t>Histogram processing</a:t>
            </a:r>
          </a:p>
        </p:txBody>
      </p:sp>
    </p:spTree>
    <p:extLst>
      <p:ext uri="{BB962C8B-B14F-4D97-AF65-F5344CB8AC3E}">
        <p14:creationId xmlns:p14="http://schemas.microsoft.com/office/powerpoint/2010/main" val="1178914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04800" y="86380"/>
            <a:ext cx="88392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E" dirty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is a Digital Image?</a:t>
            </a:r>
            <a:endParaRPr lang="en-US" dirty="0">
              <a:solidFill>
                <a:srgbClr val="0000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114300" y="1362396"/>
                <a:ext cx="8812474" cy="473360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 algn="just" eaLnBrk="1" hangingPunct="1">
                  <a:lnSpc>
                    <a:spcPct val="130000"/>
                  </a:lnSpc>
                  <a:spcBef>
                    <a:spcPts val="18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An </a:t>
                </a:r>
                <a:r>
                  <a:rPr lang="en-US" sz="2400" b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image</a:t>
                </a:r>
                <a:r>
                  <a:rPr lang="en-US" sz="2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is a representation of a two-dimensional </a:t>
                </a:r>
                <a:r>
                  <a:rPr lang="en-US" sz="2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function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𝑓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𝑦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 </m:t>
                    </m:r>
                  </m:oMath>
                </a14:m>
                <a:r>
                  <a:rPr lang="en-US" sz="2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𝑥</m:t>
                    </m:r>
                  </m:oMath>
                </a14:m>
                <a:r>
                  <a:rPr lang="en-US" sz="2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𝑦</m:t>
                    </m:r>
                  </m:oMath>
                </a14:m>
                <a:r>
                  <a:rPr lang="en-US" sz="2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 are the spatial coordinates, and the amplitude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𝑓</m:t>
                    </m:r>
                  </m:oMath>
                </a14:m>
                <a:r>
                  <a:rPr lang="en-US" sz="2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 at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lang="en-US" sz="24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𝑦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en-US" sz="2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 is called intensity of the image at that point.</a:t>
                </a:r>
              </a:p>
              <a:p>
                <a:pPr marL="342900" indent="-342900" algn="just" eaLnBrk="1" hangingPunct="1">
                  <a:lnSpc>
                    <a:spcPct val="130000"/>
                  </a:lnSpc>
                  <a:spcBef>
                    <a:spcPts val="18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When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𝑥</m:t>
                    </m:r>
                    <m:r>
                      <a:rPr lang="en-US" sz="24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 </m:t>
                    </m:r>
                    <m:r>
                      <a:rPr lang="en-US" sz="24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𝑦</m:t>
                    </m:r>
                  </m:oMath>
                </a14:m>
                <a:r>
                  <a:rPr lang="en-US" sz="2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 and the intensity values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𝑓</m:t>
                    </m:r>
                  </m:oMath>
                </a14:m>
                <a:r>
                  <a:rPr lang="en-US" sz="2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 are all finite, discrete quantities, we call the image as a </a:t>
                </a:r>
                <a:r>
                  <a:rPr lang="en-US" sz="2400" b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digital image</a:t>
                </a:r>
                <a:r>
                  <a:rPr lang="en-US" sz="2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  <a:p>
                <a:pPr marL="342900" indent="-342900" algn="just" eaLnBrk="1" hangingPunct="1">
                  <a:lnSpc>
                    <a:spcPct val="130000"/>
                  </a:lnSpc>
                  <a:spcBef>
                    <a:spcPts val="18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Processing the digital images by means of a digital computer is called </a:t>
                </a:r>
                <a:r>
                  <a:rPr lang="en-US" sz="2400" b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digital image processing</a:t>
                </a:r>
                <a:r>
                  <a:rPr lang="en-US" sz="2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  <a:p>
                <a:pPr marL="0" indent="0" algn="just" eaLnBrk="1" hangingPunct="1"/>
                <a:endParaRPr lang="en-US" sz="2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300" y="1362396"/>
                <a:ext cx="8812474" cy="4733604"/>
              </a:xfrm>
              <a:prstGeom prst="rect">
                <a:avLst/>
              </a:prstGeom>
              <a:blipFill rotWithShape="0">
                <a:blip r:embed="rId2"/>
                <a:stretch>
                  <a:fillRect l="-969" r="-10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16642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04800" y="76200"/>
            <a:ext cx="30571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00CC"/>
                </a:solidFill>
              </a:rPr>
              <a:t>Distance Measures</a:t>
            </a:r>
          </a:p>
        </p:txBody>
      </p:sp>
      <p:sp>
        <p:nvSpPr>
          <p:cNvPr id="3" name="Rectangle 2"/>
          <p:cNvSpPr/>
          <p:nvPr/>
        </p:nvSpPr>
        <p:spPr>
          <a:xfrm>
            <a:off x="304800" y="1143000"/>
            <a:ext cx="86106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eaLnBrk="1" hangingPunct="1"/>
            <a:r>
              <a:rPr lang="en-US" dirty="0"/>
              <a:t>Given pixels </a:t>
            </a:r>
            <a:r>
              <a:rPr lang="en-US" i="1" dirty="0"/>
              <a:t>p, q </a:t>
            </a:r>
            <a:r>
              <a:rPr lang="en-US" dirty="0"/>
              <a:t>and </a:t>
            </a:r>
            <a:r>
              <a:rPr lang="en-US" i="1" dirty="0"/>
              <a:t>z </a:t>
            </a:r>
            <a:r>
              <a:rPr lang="en-US" dirty="0"/>
              <a:t>with coordinates (x, y), (s, t), (u, </a:t>
            </a:r>
            <a:r>
              <a:rPr lang="en-US" dirty="0" smtClean="0"/>
              <a:t>v) respectively</a:t>
            </a:r>
            <a:r>
              <a:rPr lang="en-US" dirty="0"/>
              <a:t>, the distance function D has following properties:</a:t>
            </a:r>
          </a:p>
          <a:p>
            <a:pPr marL="609600" indent="-609600" eaLnBrk="1" hangingPunct="1"/>
            <a:endParaRPr lang="en-US" dirty="0"/>
          </a:p>
          <a:p>
            <a:pPr marL="609600" indent="-609600" eaLnBrk="1" hangingPunct="1">
              <a:buFont typeface="Arial" charset="0"/>
              <a:buAutoNum type="alphaLcPeriod"/>
            </a:pPr>
            <a:r>
              <a:rPr lang="en-US" dirty="0"/>
              <a:t>D(p, q) </a:t>
            </a:r>
            <a:r>
              <a:rPr lang="en-US" dirty="0">
                <a:cs typeface="Tahoma" pitchFamily="34" charset="0"/>
              </a:rPr>
              <a:t>≥ </a:t>
            </a:r>
            <a:r>
              <a:rPr lang="en-US" dirty="0"/>
              <a:t>0      [D(p, q) = 0, </a:t>
            </a:r>
            <a:r>
              <a:rPr lang="en-US" dirty="0" err="1"/>
              <a:t>iff</a:t>
            </a:r>
            <a:r>
              <a:rPr lang="en-US" dirty="0"/>
              <a:t> p = q]</a:t>
            </a:r>
          </a:p>
          <a:p>
            <a:pPr marL="609600" indent="-609600" eaLnBrk="1" hangingPunct="1">
              <a:buFont typeface="Arial" charset="0"/>
              <a:buAutoNum type="alphaLcPeriod"/>
            </a:pPr>
            <a:endParaRPr lang="en-US" dirty="0"/>
          </a:p>
          <a:p>
            <a:pPr marL="609600" indent="-609600" eaLnBrk="1" hangingPunct="1">
              <a:buFont typeface="Arial" charset="0"/>
              <a:buAutoNum type="alphaLcPeriod"/>
            </a:pPr>
            <a:r>
              <a:rPr lang="en-US" dirty="0"/>
              <a:t>D(p, q) = D(q, p)</a:t>
            </a:r>
          </a:p>
          <a:p>
            <a:pPr marL="609600" indent="-609600" eaLnBrk="1" hangingPunct="1">
              <a:buFont typeface="Arial" charset="0"/>
              <a:buAutoNum type="alphaLcPeriod"/>
            </a:pPr>
            <a:endParaRPr lang="en-US" dirty="0"/>
          </a:p>
          <a:p>
            <a:pPr marL="609600" indent="-609600" eaLnBrk="1" hangingPunct="1">
              <a:buFont typeface="Arial" charset="0"/>
              <a:buAutoNum type="alphaLcPeriod"/>
            </a:pPr>
            <a:r>
              <a:rPr lang="en-US" dirty="0"/>
              <a:t>D(p, z) </a:t>
            </a:r>
            <a:r>
              <a:rPr lang="en-US" dirty="0">
                <a:cs typeface="Tahoma" pitchFamily="34" charset="0"/>
              </a:rPr>
              <a:t>≤ </a:t>
            </a:r>
            <a:r>
              <a:rPr lang="en-US" dirty="0"/>
              <a:t>D(p, q) + D(q, z)</a:t>
            </a:r>
          </a:p>
        </p:txBody>
      </p:sp>
    </p:spTree>
    <p:extLst>
      <p:ext uri="{BB962C8B-B14F-4D97-AF65-F5344CB8AC3E}">
        <p14:creationId xmlns:p14="http://schemas.microsoft.com/office/powerpoint/2010/main" val="4057182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>
            <a:spLocks noGrp="1"/>
          </p:cNvSpPr>
          <p:nvPr/>
        </p:nvSpPr>
        <p:spPr bwMode="auto">
          <a:xfrm>
            <a:off x="381000" y="1295400"/>
            <a:ext cx="8229600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just">
              <a:buNone/>
            </a:pPr>
            <a:r>
              <a:rPr lang="en-US" dirty="0" smtClean="0"/>
              <a:t>The </a:t>
            </a:r>
            <a:r>
              <a:rPr lang="en-US" i="1" dirty="0" smtClean="0"/>
              <a:t>Euclidean Distance</a:t>
            </a:r>
            <a:r>
              <a:rPr lang="en-US" dirty="0" smtClean="0"/>
              <a:t> between </a:t>
            </a:r>
            <a:r>
              <a:rPr lang="en-US" i="1" dirty="0" smtClean="0"/>
              <a:t>p</a:t>
            </a:r>
            <a:r>
              <a:rPr lang="en-US" dirty="0" smtClean="0"/>
              <a:t> and </a:t>
            </a:r>
            <a:r>
              <a:rPr lang="en-US" i="1" dirty="0" smtClean="0"/>
              <a:t>q</a:t>
            </a:r>
            <a:r>
              <a:rPr lang="en-US" dirty="0" smtClean="0"/>
              <a:t> is defined as:</a:t>
            </a:r>
          </a:p>
          <a:p>
            <a:pPr marL="0" indent="0" algn="ctr">
              <a:buNone/>
            </a:pPr>
            <a:r>
              <a:rPr lang="en-US" i="1" dirty="0" smtClean="0"/>
              <a:t>D</a:t>
            </a:r>
            <a:r>
              <a:rPr lang="en-US" i="1" baseline="-25000" dirty="0" smtClean="0"/>
              <a:t>e</a:t>
            </a:r>
            <a:r>
              <a:rPr lang="en-US" dirty="0" smtClean="0"/>
              <a:t> (</a:t>
            </a:r>
            <a:r>
              <a:rPr lang="en-US" i="1" dirty="0" err="1" smtClean="0"/>
              <a:t>p</a:t>
            </a:r>
            <a:r>
              <a:rPr lang="en-US" dirty="0" err="1" smtClean="0"/>
              <a:t>,</a:t>
            </a:r>
            <a:r>
              <a:rPr lang="en-US" i="1" dirty="0" err="1" smtClean="0"/>
              <a:t>q</a:t>
            </a:r>
            <a:r>
              <a:rPr lang="en-US" dirty="0" smtClean="0"/>
              <a:t>) = [(</a:t>
            </a:r>
            <a:r>
              <a:rPr lang="en-US" i="1" dirty="0" smtClean="0"/>
              <a:t>x</a:t>
            </a:r>
            <a:r>
              <a:rPr lang="en-US" dirty="0" smtClean="0"/>
              <a:t> – </a:t>
            </a:r>
            <a:r>
              <a:rPr lang="en-US" i="1" dirty="0" smtClean="0"/>
              <a:t>s</a:t>
            </a:r>
            <a:r>
              <a:rPr lang="en-US" dirty="0" smtClean="0"/>
              <a:t>)</a:t>
            </a:r>
            <a:r>
              <a:rPr lang="en-US" baseline="30000" dirty="0" smtClean="0"/>
              <a:t>2</a:t>
            </a:r>
            <a:r>
              <a:rPr lang="en-US" dirty="0" smtClean="0"/>
              <a:t> + (</a:t>
            </a:r>
            <a:r>
              <a:rPr lang="en-US" i="1" dirty="0" smtClean="0"/>
              <a:t>y</a:t>
            </a:r>
            <a:r>
              <a:rPr lang="en-US" dirty="0" smtClean="0"/>
              <a:t> - </a:t>
            </a:r>
            <a:r>
              <a:rPr lang="en-US" i="1" dirty="0" smtClean="0"/>
              <a:t>t</a:t>
            </a:r>
            <a:r>
              <a:rPr lang="en-US" dirty="0" smtClean="0"/>
              <a:t>)</a:t>
            </a:r>
            <a:r>
              <a:rPr lang="en-US" baseline="30000" dirty="0" smtClean="0"/>
              <a:t>2</a:t>
            </a:r>
            <a:r>
              <a:rPr lang="en-US" dirty="0" smtClean="0"/>
              <a:t>]</a:t>
            </a:r>
            <a:r>
              <a:rPr lang="en-US" baseline="30000" dirty="0" smtClean="0"/>
              <a:t>1/2</a:t>
            </a:r>
          </a:p>
          <a:p>
            <a:pPr algn="just">
              <a:buFontTx/>
              <a:buNone/>
            </a:pPr>
            <a:endParaRPr lang="en-US" baseline="30000" dirty="0" smtClean="0"/>
          </a:p>
        </p:txBody>
      </p:sp>
      <p:grpSp>
        <p:nvGrpSpPr>
          <p:cNvPr id="17" name="Group 16"/>
          <p:cNvGrpSpPr/>
          <p:nvPr/>
        </p:nvGrpSpPr>
        <p:grpSpPr>
          <a:xfrm>
            <a:off x="2590800" y="3352800"/>
            <a:ext cx="4343400" cy="2590800"/>
            <a:chOff x="5410200" y="3200400"/>
            <a:chExt cx="3810000" cy="2286000"/>
          </a:xfrm>
        </p:grpSpPr>
        <p:sp>
          <p:nvSpPr>
            <p:cNvPr id="9" name="TextBox 14"/>
            <p:cNvSpPr txBox="1">
              <a:spLocks noChangeArrowheads="1"/>
            </p:cNvSpPr>
            <p:nvPr/>
          </p:nvSpPr>
          <p:spPr bwMode="auto">
            <a:xfrm>
              <a:off x="7696200" y="3200400"/>
              <a:ext cx="1524000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i="1" dirty="0"/>
                <a:t>q</a:t>
              </a:r>
              <a:r>
                <a:rPr lang="en-US" dirty="0"/>
                <a:t> (</a:t>
              </a:r>
              <a:r>
                <a:rPr lang="en-US" i="1" dirty="0" err="1"/>
                <a:t>s</a:t>
              </a:r>
              <a:r>
                <a:rPr lang="en-US" dirty="0" err="1"/>
                <a:t>,</a:t>
              </a:r>
              <a:r>
                <a:rPr lang="en-US" i="1" dirty="0" err="1"/>
                <a:t>t</a:t>
              </a:r>
              <a:r>
                <a:rPr lang="en-US" dirty="0"/>
                <a:t>)</a:t>
              </a:r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5410200" y="3266580"/>
              <a:ext cx="2286000" cy="2219820"/>
              <a:chOff x="5410200" y="3266580"/>
              <a:chExt cx="2286000" cy="2219820"/>
            </a:xfrm>
          </p:grpSpPr>
          <p:sp>
            <p:nvSpPr>
              <p:cNvPr id="3" name="Oval 2"/>
              <p:cNvSpPr/>
              <p:nvPr/>
            </p:nvSpPr>
            <p:spPr bwMode="auto">
              <a:xfrm>
                <a:off x="5791200" y="4800600"/>
                <a:ext cx="152400" cy="152400"/>
              </a:xfrm>
              <a:prstGeom prst="ellipse">
                <a:avLst/>
              </a:prstGeom>
              <a:solidFill>
                <a:srgbClr val="FF0000"/>
              </a:solidFill>
              <a:ln>
                <a:headEnd type="none" w="med" len="med"/>
                <a:tailEnd type="none" w="med" len="med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eaLnBrk="0" hangingPunct="0">
                  <a:defRPr/>
                </a:pPr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" name="Oval 3"/>
              <p:cNvSpPr/>
              <p:nvPr/>
            </p:nvSpPr>
            <p:spPr bwMode="auto">
              <a:xfrm>
                <a:off x="7543800" y="3505200"/>
                <a:ext cx="152400" cy="152400"/>
              </a:xfrm>
              <a:prstGeom prst="ellipse">
                <a:avLst/>
              </a:prstGeom>
              <a:solidFill>
                <a:srgbClr val="FF0000"/>
              </a:solidFill>
              <a:ln>
                <a:headEnd type="none" w="med" len="med"/>
                <a:tailEnd type="none" w="med" len="med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eaLnBrk="0" hangingPunct="0">
                  <a:defRPr/>
                </a:pPr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5" name="Straight Connector 4"/>
              <p:cNvCxnSpPr>
                <a:stCxn id="3" idx="7"/>
                <a:endCxn id="4" idx="3"/>
              </p:cNvCxnSpPr>
              <p:nvPr/>
            </p:nvCxnSpPr>
            <p:spPr bwMode="auto">
              <a:xfrm flipV="1">
                <a:off x="5921375" y="3635375"/>
                <a:ext cx="1644650" cy="1187450"/>
              </a:xfrm>
              <a:prstGeom prst="line">
                <a:avLst/>
              </a:prstGeom>
              <a:ln>
                <a:solidFill>
                  <a:srgbClr val="0070C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" name="Straight Arrow Connector 5"/>
              <p:cNvCxnSpPr>
                <a:cxnSpLocks noChangeShapeType="1"/>
              </p:cNvCxnSpPr>
              <p:nvPr/>
            </p:nvCxnSpPr>
            <p:spPr bwMode="auto">
              <a:xfrm flipV="1">
                <a:off x="5638800" y="3276600"/>
                <a:ext cx="1752600" cy="1295400"/>
              </a:xfrm>
              <a:prstGeom prst="straightConnector1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 type="arrow" w="med" len="med"/>
                <a:tailEnd type="arrow" w="med" len="med"/>
              </a:ln>
            </p:spPr>
          </p:cxnSp>
          <p:sp>
            <p:nvSpPr>
              <p:cNvPr id="7" name="TextBox 12"/>
              <p:cNvSpPr txBox="1">
                <a:spLocks noChangeArrowheads="1"/>
              </p:cNvSpPr>
              <p:nvPr/>
            </p:nvSpPr>
            <p:spPr bwMode="auto">
              <a:xfrm rot="19355870">
                <a:off x="5681962" y="3266580"/>
                <a:ext cx="1636248" cy="5232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r>
                  <a:rPr lang="en-US" i="1" dirty="0"/>
                  <a:t>D</a:t>
                </a:r>
                <a:r>
                  <a:rPr lang="en-US" i="1" baseline="-25000" dirty="0"/>
                  <a:t>e</a:t>
                </a:r>
                <a:r>
                  <a:rPr lang="en-US" dirty="0"/>
                  <a:t> (</a:t>
                </a:r>
                <a:r>
                  <a:rPr lang="en-US" i="1" dirty="0" err="1"/>
                  <a:t>p</a:t>
                </a:r>
                <a:r>
                  <a:rPr lang="en-US" dirty="0" err="1"/>
                  <a:t>,</a:t>
                </a:r>
                <a:r>
                  <a:rPr lang="en-US" i="1" dirty="0" err="1"/>
                  <a:t>q</a:t>
                </a:r>
                <a:r>
                  <a:rPr lang="en-US" dirty="0"/>
                  <a:t>)</a:t>
                </a:r>
              </a:p>
            </p:txBody>
          </p:sp>
          <p:sp>
            <p:nvSpPr>
              <p:cNvPr id="8" name="TextBox 13"/>
              <p:cNvSpPr txBox="1">
                <a:spLocks noChangeArrowheads="1"/>
              </p:cNvSpPr>
              <p:nvPr/>
            </p:nvSpPr>
            <p:spPr bwMode="auto">
              <a:xfrm>
                <a:off x="5410200" y="4963180"/>
                <a:ext cx="1447800" cy="5232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r>
                  <a:rPr lang="en-US" i="1" dirty="0"/>
                  <a:t>p</a:t>
                </a:r>
                <a:r>
                  <a:rPr lang="en-US" dirty="0"/>
                  <a:t> (</a:t>
                </a:r>
                <a:r>
                  <a:rPr lang="en-US" i="1" dirty="0" err="1"/>
                  <a:t>x</a:t>
                </a:r>
                <a:r>
                  <a:rPr lang="en-US" dirty="0" err="1"/>
                  <a:t>,</a:t>
                </a:r>
                <a:r>
                  <a:rPr lang="en-US" i="1" dirty="0" err="1"/>
                  <a:t>y</a:t>
                </a:r>
                <a:r>
                  <a:rPr lang="en-US" dirty="0"/>
                  <a:t>)</a:t>
                </a:r>
              </a:p>
            </p:txBody>
          </p:sp>
          <p:cxnSp>
            <p:nvCxnSpPr>
              <p:cNvPr id="10" name="Straight Connector 9"/>
              <p:cNvCxnSpPr>
                <a:cxnSpLocks noChangeShapeType="1"/>
                <a:stCxn id="4" idx="4"/>
              </p:cNvCxnSpPr>
              <p:nvPr/>
            </p:nvCxnSpPr>
            <p:spPr bwMode="auto">
              <a:xfrm>
                <a:off x="7620000" y="3657600"/>
                <a:ext cx="0" cy="1219200"/>
              </a:xfrm>
              <a:prstGeom prst="line">
                <a:avLst/>
              </a:prstGeom>
              <a:noFill/>
              <a:ln w="12700" algn="ctr">
                <a:solidFill>
                  <a:srgbClr val="FF0000"/>
                </a:solidFill>
                <a:prstDash val="dash"/>
                <a:round/>
                <a:headEnd/>
                <a:tailEnd/>
              </a:ln>
            </p:spPr>
          </p:cxnSp>
          <p:cxnSp>
            <p:nvCxnSpPr>
              <p:cNvPr id="11" name="Straight Connector 10"/>
              <p:cNvCxnSpPr>
                <a:cxnSpLocks noChangeShapeType="1"/>
                <a:endCxn id="3" idx="6"/>
              </p:cNvCxnSpPr>
              <p:nvPr/>
            </p:nvCxnSpPr>
            <p:spPr bwMode="auto">
              <a:xfrm flipH="1">
                <a:off x="5943600" y="4876800"/>
                <a:ext cx="1676400" cy="0"/>
              </a:xfrm>
              <a:prstGeom prst="line">
                <a:avLst/>
              </a:prstGeom>
              <a:noFill/>
              <a:ln w="12700" algn="ctr">
                <a:solidFill>
                  <a:srgbClr val="FF0000"/>
                </a:solidFill>
                <a:prstDash val="dash"/>
                <a:round/>
                <a:headEnd/>
                <a:tailEnd/>
              </a:ln>
            </p:spPr>
          </p:cxnSp>
        </p:grpSp>
      </p:grpSp>
      <p:sp>
        <p:nvSpPr>
          <p:cNvPr id="14" name="Rectangle 13"/>
          <p:cNvSpPr/>
          <p:nvPr/>
        </p:nvSpPr>
        <p:spPr>
          <a:xfrm>
            <a:off x="381000" y="61415"/>
            <a:ext cx="321594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00CC"/>
                </a:solidFill>
              </a:rPr>
              <a:t>Euclidean Distance </a:t>
            </a:r>
          </a:p>
        </p:txBody>
      </p:sp>
    </p:spTree>
    <p:extLst>
      <p:ext uri="{BB962C8B-B14F-4D97-AF65-F5344CB8AC3E}">
        <p14:creationId xmlns:p14="http://schemas.microsoft.com/office/powerpoint/2010/main" val="3035900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04800" y="1232118"/>
            <a:ext cx="853440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/>
              <a:t>The </a:t>
            </a:r>
            <a:r>
              <a:rPr lang="en-US" i="1" dirty="0"/>
              <a:t>D</a:t>
            </a:r>
            <a:r>
              <a:rPr lang="en-US" i="1" baseline="-25000" dirty="0"/>
              <a:t>4</a:t>
            </a:r>
            <a:r>
              <a:rPr lang="en-US" i="1" dirty="0"/>
              <a:t> distance </a:t>
            </a:r>
            <a:r>
              <a:rPr lang="en-US" dirty="0"/>
              <a:t>(also called </a:t>
            </a:r>
            <a:r>
              <a:rPr lang="en-US" i="1" dirty="0"/>
              <a:t>city-block distance</a:t>
            </a:r>
            <a:r>
              <a:rPr lang="en-US" dirty="0"/>
              <a:t>) between </a:t>
            </a:r>
            <a:r>
              <a:rPr lang="en-US" i="1" dirty="0"/>
              <a:t>p</a:t>
            </a:r>
            <a:r>
              <a:rPr lang="en-US" dirty="0"/>
              <a:t> and </a:t>
            </a:r>
            <a:r>
              <a:rPr lang="en-US" i="1" dirty="0"/>
              <a:t>q</a:t>
            </a:r>
            <a:r>
              <a:rPr lang="en-US" dirty="0"/>
              <a:t> is defined as</a:t>
            </a:r>
            <a:r>
              <a:rPr lang="en-US" dirty="0" smtClean="0"/>
              <a:t>:</a:t>
            </a:r>
          </a:p>
          <a:p>
            <a:pPr algn="just"/>
            <a:endParaRPr lang="en-US" dirty="0"/>
          </a:p>
          <a:p>
            <a:pPr algn="ctr">
              <a:buFontTx/>
              <a:buNone/>
            </a:pPr>
            <a:r>
              <a:rPr lang="en-US" i="1" dirty="0" smtClean="0"/>
              <a:t>D</a:t>
            </a:r>
            <a:r>
              <a:rPr lang="en-US" i="1" baseline="-25000" dirty="0" smtClean="0"/>
              <a:t>4</a:t>
            </a:r>
            <a:r>
              <a:rPr lang="en-US" dirty="0" smtClean="0"/>
              <a:t> </a:t>
            </a:r>
            <a:r>
              <a:rPr lang="en-US" dirty="0"/>
              <a:t>(</a:t>
            </a:r>
            <a:r>
              <a:rPr lang="en-US" i="1" dirty="0" err="1"/>
              <a:t>p</a:t>
            </a:r>
            <a:r>
              <a:rPr lang="en-US" dirty="0" err="1"/>
              <a:t>,</a:t>
            </a:r>
            <a:r>
              <a:rPr lang="en-US" i="1" dirty="0" err="1"/>
              <a:t>q</a:t>
            </a:r>
            <a:r>
              <a:rPr lang="en-US" dirty="0"/>
              <a:t>) = | </a:t>
            </a:r>
            <a:r>
              <a:rPr lang="en-US" i="1" dirty="0"/>
              <a:t>x</a:t>
            </a:r>
            <a:r>
              <a:rPr lang="en-US" dirty="0"/>
              <a:t> – </a:t>
            </a:r>
            <a:r>
              <a:rPr lang="en-US" i="1" dirty="0"/>
              <a:t>s </a:t>
            </a:r>
            <a:r>
              <a:rPr lang="en-US" dirty="0"/>
              <a:t>| + | </a:t>
            </a:r>
            <a:r>
              <a:rPr lang="en-US" i="1" dirty="0"/>
              <a:t>y</a:t>
            </a:r>
            <a:r>
              <a:rPr lang="en-US" dirty="0"/>
              <a:t> – </a:t>
            </a:r>
            <a:r>
              <a:rPr lang="en-US" i="1" dirty="0"/>
              <a:t>t </a:t>
            </a:r>
            <a:r>
              <a:rPr lang="en-US" dirty="0"/>
              <a:t>|</a:t>
            </a:r>
            <a:endParaRPr lang="en-US" baseline="30000" dirty="0"/>
          </a:p>
        </p:txBody>
      </p:sp>
      <p:sp>
        <p:nvSpPr>
          <p:cNvPr id="3" name="Rectangle 2"/>
          <p:cNvSpPr/>
          <p:nvPr/>
        </p:nvSpPr>
        <p:spPr>
          <a:xfrm>
            <a:off x="304800" y="34119"/>
            <a:ext cx="32464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0000CC"/>
                </a:solidFill>
              </a:rPr>
              <a:t>City-Block Distance</a:t>
            </a:r>
            <a:endParaRPr lang="en-US" b="1" dirty="0">
              <a:solidFill>
                <a:srgbClr val="0000CC"/>
              </a:solidFill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2647950" y="3392143"/>
            <a:ext cx="3848100" cy="2399057"/>
            <a:chOff x="5448300" y="3392143"/>
            <a:chExt cx="3576282" cy="2236477"/>
          </a:xfrm>
        </p:grpSpPr>
        <p:sp>
          <p:nvSpPr>
            <p:cNvPr id="5" name="Oval 4"/>
            <p:cNvSpPr/>
            <p:nvPr/>
          </p:nvSpPr>
          <p:spPr bwMode="auto">
            <a:xfrm>
              <a:off x="5867400" y="4953000"/>
              <a:ext cx="152400" cy="152400"/>
            </a:xfrm>
            <a:prstGeom prst="ellipse">
              <a:avLst/>
            </a:prstGeom>
            <a:solidFill>
              <a:srgbClr val="FF0000"/>
            </a:solidFill>
            <a:ln>
              <a:headEnd type="none" w="med" len="med"/>
              <a:tailEnd type="none" w="med" len="med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/>
            <a:lstStyle/>
            <a:p>
              <a:pPr eaLnBrk="0" hangingPunct="0">
                <a:defRPr/>
              </a:pPr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" name="Oval 5"/>
            <p:cNvSpPr/>
            <p:nvPr/>
          </p:nvSpPr>
          <p:spPr bwMode="auto">
            <a:xfrm>
              <a:off x="7620000" y="3657600"/>
              <a:ext cx="152400" cy="152400"/>
            </a:xfrm>
            <a:prstGeom prst="ellipse">
              <a:avLst/>
            </a:prstGeom>
            <a:solidFill>
              <a:srgbClr val="FF0000"/>
            </a:solidFill>
            <a:ln>
              <a:headEnd type="none" w="med" len="med"/>
              <a:tailEnd type="none" w="med" len="med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/>
            <a:lstStyle/>
            <a:p>
              <a:pPr eaLnBrk="0" hangingPunct="0">
                <a:defRPr/>
              </a:pPr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7" name="Straight Connector 6"/>
            <p:cNvCxnSpPr>
              <a:stCxn id="5" idx="7"/>
              <a:endCxn id="6" idx="3"/>
            </p:cNvCxnSpPr>
            <p:nvPr/>
          </p:nvCxnSpPr>
          <p:spPr bwMode="auto">
            <a:xfrm flipV="1">
              <a:off x="5997575" y="3787775"/>
              <a:ext cx="1644650" cy="1187450"/>
            </a:xfrm>
            <a:prstGeom prst="line">
              <a:avLst/>
            </a:prstGeom>
            <a:ln>
              <a:solidFill>
                <a:srgbClr val="0070C0"/>
              </a:solidFill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8" name="TextBox 13"/>
            <p:cNvSpPr txBox="1">
              <a:spLocks noChangeArrowheads="1"/>
            </p:cNvSpPr>
            <p:nvPr/>
          </p:nvSpPr>
          <p:spPr bwMode="auto">
            <a:xfrm>
              <a:off x="5448300" y="5105400"/>
              <a:ext cx="1295400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i="1" dirty="0"/>
                <a:t>p</a:t>
              </a:r>
              <a:r>
                <a:rPr lang="en-US" dirty="0"/>
                <a:t> (</a:t>
              </a:r>
              <a:r>
                <a:rPr lang="en-US" i="1" dirty="0" err="1"/>
                <a:t>x</a:t>
              </a:r>
              <a:r>
                <a:rPr lang="en-US" dirty="0" err="1"/>
                <a:t>,</a:t>
              </a:r>
              <a:r>
                <a:rPr lang="en-US" i="1" dirty="0" err="1"/>
                <a:t>y</a:t>
              </a:r>
              <a:r>
                <a:rPr lang="en-US" dirty="0"/>
                <a:t>)</a:t>
              </a:r>
            </a:p>
          </p:txBody>
        </p:sp>
        <p:sp>
          <p:nvSpPr>
            <p:cNvPr id="9" name="TextBox 14"/>
            <p:cNvSpPr txBox="1">
              <a:spLocks noChangeArrowheads="1"/>
            </p:cNvSpPr>
            <p:nvPr/>
          </p:nvSpPr>
          <p:spPr bwMode="auto">
            <a:xfrm>
              <a:off x="7805382" y="3392143"/>
              <a:ext cx="1219200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i="1" dirty="0"/>
                <a:t>q</a:t>
              </a:r>
              <a:r>
                <a:rPr lang="en-US" dirty="0"/>
                <a:t> (</a:t>
              </a:r>
              <a:r>
                <a:rPr lang="en-US" i="1" dirty="0" err="1"/>
                <a:t>s</a:t>
              </a:r>
              <a:r>
                <a:rPr lang="en-US" dirty="0" err="1"/>
                <a:t>,</a:t>
              </a:r>
              <a:r>
                <a:rPr lang="en-US" i="1" dirty="0" err="1"/>
                <a:t>t</a:t>
              </a:r>
              <a:r>
                <a:rPr lang="en-US" dirty="0"/>
                <a:t>)</a:t>
              </a:r>
            </a:p>
          </p:txBody>
        </p:sp>
        <p:cxnSp>
          <p:nvCxnSpPr>
            <p:cNvPr id="10" name="Straight Connector 16"/>
            <p:cNvCxnSpPr>
              <a:cxnSpLocks noChangeShapeType="1"/>
              <a:stCxn id="6" idx="4"/>
            </p:cNvCxnSpPr>
            <p:nvPr/>
          </p:nvCxnSpPr>
          <p:spPr bwMode="auto">
            <a:xfrm>
              <a:off x="7696200" y="3810000"/>
              <a:ext cx="0" cy="1219200"/>
            </a:xfrm>
            <a:prstGeom prst="line">
              <a:avLst/>
            </a:prstGeom>
            <a:noFill/>
            <a:ln w="12700" algn="ctr">
              <a:solidFill>
                <a:srgbClr val="0070C0"/>
              </a:solidFill>
              <a:round/>
              <a:headEnd/>
              <a:tailEnd/>
            </a:ln>
          </p:spPr>
        </p:cxnSp>
        <p:cxnSp>
          <p:nvCxnSpPr>
            <p:cNvPr id="11" name="Straight Connector 17"/>
            <p:cNvCxnSpPr>
              <a:cxnSpLocks noChangeShapeType="1"/>
              <a:endCxn id="5" idx="6"/>
            </p:cNvCxnSpPr>
            <p:nvPr/>
          </p:nvCxnSpPr>
          <p:spPr bwMode="auto">
            <a:xfrm flipH="1">
              <a:off x="6019800" y="5029200"/>
              <a:ext cx="1676400" cy="0"/>
            </a:xfrm>
            <a:prstGeom prst="line">
              <a:avLst/>
            </a:prstGeom>
            <a:noFill/>
            <a:ln w="12700" algn="ctr">
              <a:solidFill>
                <a:srgbClr val="0070C0"/>
              </a:solidFill>
              <a:round/>
              <a:headEnd/>
              <a:tailEnd/>
            </a:ln>
          </p:spPr>
        </p:cxnSp>
        <p:cxnSp>
          <p:nvCxnSpPr>
            <p:cNvPr id="12" name="Straight Arrow Connector 18"/>
            <p:cNvCxnSpPr>
              <a:cxnSpLocks noChangeShapeType="1"/>
            </p:cNvCxnSpPr>
            <p:nvPr/>
          </p:nvCxnSpPr>
          <p:spPr bwMode="auto">
            <a:xfrm flipV="1">
              <a:off x="7848600" y="3886200"/>
              <a:ext cx="0" cy="1219200"/>
            </a:xfrm>
            <a:prstGeom prst="straightConnector1">
              <a:avLst/>
            </a:prstGeom>
            <a:noFill/>
            <a:ln w="9525" algn="ctr">
              <a:solidFill>
                <a:srgbClr val="FF0000"/>
              </a:solidFill>
              <a:round/>
              <a:headEnd/>
              <a:tailEnd type="arrow" w="med" len="med"/>
            </a:ln>
          </p:spPr>
        </p:cxnSp>
        <p:cxnSp>
          <p:nvCxnSpPr>
            <p:cNvPr id="13" name="Straight Arrow Connector 20"/>
            <p:cNvCxnSpPr>
              <a:cxnSpLocks noChangeShapeType="1"/>
            </p:cNvCxnSpPr>
            <p:nvPr/>
          </p:nvCxnSpPr>
          <p:spPr bwMode="auto">
            <a:xfrm flipH="1">
              <a:off x="6096000" y="5105400"/>
              <a:ext cx="1752600" cy="0"/>
            </a:xfrm>
            <a:prstGeom prst="straightConnector1">
              <a:avLst/>
            </a:prstGeom>
            <a:noFill/>
            <a:ln w="9525" algn="ctr">
              <a:solidFill>
                <a:srgbClr val="FF0000"/>
              </a:solidFill>
              <a:round/>
              <a:headEnd/>
              <a:tailEnd type="arrow" w="med" len="med"/>
            </a:ln>
          </p:spPr>
        </p:cxnSp>
        <p:sp>
          <p:nvSpPr>
            <p:cNvPr id="14" name="TextBox 21"/>
            <p:cNvSpPr txBox="1">
              <a:spLocks noChangeArrowheads="1"/>
            </p:cNvSpPr>
            <p:nvPr/>
          </p:nvSpPr>
          <p:spPr bwMode="auto">
            <a:xfrm>
              <a:off x="8001000" y="4876800"/>
              <a:ext cx="609600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i="1">
                  <a:solidFill>
                    <a:srgbClr val="FF0000"/>
                  </a:solidFill>
                </a:rPr>
                <a:t>D</a:t>
              </a:r>
              <a:r>
                <a:rPr lang="en-US" i="1" baseline="-25000">
                  <a:solidFill>
                    <a:srgbClr val="FF0000"/>
                  </a:solidFill>
                </a:rPr>
                <a:t>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43793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191000" y="2649940"/>
            <a:ext cx="3124200" cy="33241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/>
          <p:cNvSpPr/>
          <p:nvPr/>
        </p:nvSpPr>
        <p:spPr>
          <a:xfrm>
            <a:off x="381000" y="1295400"/>
            <a:ext cx="83058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buFontTx/>
              <a:buNone/>
            </a:pPr>
            <a:r>
              <a:rPr lang="en-US" dirty="0"/>
              <a:t>Pixels having a </a:t>
            </a:r>
            <a:r>
              <a:rPr lang="en-US" i="1" dirty="0"/>
              <a:t>D</a:t>
            </a:r>
            <a:r>
              <a:rPr lang="en-US" i="1" baseline="-25000" dirty="0"/>
              <a:t>4</a:t>
            </a:r>
            <a:r>
              <a:rPr lang="en-US" dirty="0"/>
              <a:t> distance from (</a:t>
            </a:r>
            <a:r>
              <a:rPr lang="en-US" dirty="0" err="1"/>
              <a:t>x,y</a:t>
            </a:r>
            <a:r>
              <a:rPr lang="en-US" dirty="0"/>
              <a:t>), less than or equal to some value r form a Diamond centered at (</a:t>
            </a:r>
            <a:r>
              <a:rPr lang="en-US" dirty="0" err="1"/>
              <a:t>x,y</a:t>
            </a:r>
            <a:r>
              <a:rPr lang="en-US" dirty="0"/>
              <a:t>).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457200" y="2649940"/>
                <a:ext cx="21336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s</a:t>
                </a:r>
                <a:r>
                  <a:rPr lang="en-US" dirty="0" smtClean="0"/>
                  <a:t>ay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≤2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2649940"/>
                <a:ext cx="2133600" cy="523220"/>
              </a:xfrm>
              <a:prstGeom prst="rect">
                <a:avLst/>
              </a:prstGeom>
              <a:blipFill rotWithShape="0">
                <a:blip r:embed="rId3"/>
                <a:stretch>
                  <a:fillRect l="-5714" t="-12791" b="-31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Freeform 6"/>
          <p:cNvSpPr/>
          <p:nvPr/>
        </p:nvSpPr>
        <p:spPr>
          <a:xfrm rot="21040589">
            <a:off x="2903647" y="4620722"/>
            <a:ext cx="2797791" cy="430662"/>
          </a:xfrm>
          <a:custGeom>
            <a:avLst/>
            <a:gdLst>
              <a:gd name="connsiteX0" fmla="*/ 2797791 w 2797791"/>
              <a:gd name="connsiteY0" fmla="*/ 48525 h 430662"/>
              <a:gd name="connsiteX1" fmla="*/ 791570 w 2797791"/>
              <a:gd name="connsiteY1" fmla="*/ 21229 h 430662"/>
              <a:gd name="connsiteX2" fmla="*/ 1228298 w 2797791"/>
              <a:gd name="connsiteY2" fmla="*/ 321480 h 430662"/>
              <a:gd name="connsiteX3" fmla="*/ 0 w 2797791"/>
              <a:gd name="connsiteY3" fmla="*/ 430662 h 430662"/>
              <a:gd name="connsiteX4" fmla="*/ 0 w 2797791"/>
              <a:gd name="connsiteY4" fmla="*/ 430662 h 430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97791" h="430662">
                <a:moveTo>
                  <a:pt x="2797791" y="48525"/>
                </a:moveTo>
                <a:cubicBezTo>
                  <a:pt x="1925471" y="12131"/>
                  <a:pt x="1053152" y="-24263"/>
                  <a:pt x="791570" y="21229"/>
                </a:cubicBezTo>
                <a:cubicBezTo>
                  <a:pt x="529988" y="66721"/>
                  <a:pt x="1360226" y="253241"/>
                  <a:pt x="1228298" y="321480"/>
                </a:cubicBezTo>
                <a:cubicBezTo>
                  <a:pt x="1096370" y="389719"/>
                  <a:pt x="0" y="430662"/>
                  <a:pt x="0" y="430662"/>
                </a:cubicBezTo>
                <a:lnTo>
                  <a:pt x="0" y="430662"/>
                </a:lnTo>
              </a:path>
            </a:pathLst>
          </a:custGeom>
          <a:noFill/>
          <a:ln w="38100">
            <a:solidFill>
              <a:schemeClr val="accent1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137779" y="5013563"/>
            <a:ext cx="9060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</a:t>
            </a:r>
            <a:r>
              <a:rPr lang="en-US" dirty="0" err="1" smtClean="0"/>
              <a:t>x,y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4951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04800" y="1219200"/>
            <a:ext cx="8686800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/>
              <a:t>The </a:t>
            </a:r>
            <a:r>
              <a:rPr lang="en-US" i="1" dirty="0"/>
              <a:t>D</a:t>
            </a:r>
            <a:r>
              <a:rPr lang="en-US" i="1" baseline="-25000" dirty="0"/>
              <a:t>8</a:t>
            </a:r>
            <a:r>
              <a:rPr lang="en-US" i="1" dirty="0"/>
              <a:t> distance </a:t>
            </a:r>
            <a:r>
              <a:rPr lang="en-US" dirty="0"/>
              <a:t>(also called c</a:t>
            </a:r>
            <a:r>
              <a:rPr lang="en-US" i="1" dirty="0"/>
              <a:t>hessboard </a:t>
            </a:r>
            <a:r>
              <a:rPr lang="en-US" i="1" dirty="0" smtClean="0"/>
              <a:t>distance</a:t>
            </a:r>
            <a:r>
              <a:rPr lang="en-US" dirty="0" smtClean="0"/>
              <a:t>) between </a:t>
            </a:r>
            <a:r>
              <a:rPr lang="en-US" i="1" dirty="0"/>
              <a:t>p</a:t>
            </a:r>
            <a:r>
              <a:rPr lang="en-US" dirty="0"/>
              <a:t> and </a:t>
            </a:r>
            <a:r>
              <a:rPr lang="en-US" i="1" dirty="0"/>
              <a:t>q</a:t>
            </a:r>
            <a:r>
              <a:rPr lang="en-US" dirty="0"/>
              <a:t> is defined as</a:t>
            </a:r>
            <a:r>
              <a:rPr lang="en-US" dirty="0" smtClean="0"/>
              <a:t>:</a:t>
            </a:r>
          </a:p>
          <a:p>
            <a:pPr algn="just"/>
            <a:endParaRPr lang="en-US" sz="1200" dirty="0"/>
          </a:p>
          <a:p>
            <a:pPr algn="ctr">
              <a:buFontTx/>
              <a:buNone/>
            </a:pPr>
            <a:r>
              <a:rPr lang="en-US" i="1" dirty="0" smtClean="0"/>
              <a:t>D</a:t>
            </a:r>
            <a:r>
              <a:rPr lang="en-US" i="1" baseline="-25000" dirty="0" smtClean="0"/>
              <a:t>8</a:t>
            </a:r>
            <a:r>
              <a:rPr lang="en-US" dirty="0" smtClean="0"/>
              <a:t> </a:t>
            </a:r>
            <a:r>
              <a:rPr lang="en-US" dirty="0"/>
              <a:t>(</a:t>
            </a:r>
            <a:r>
              <a:rPr lang="en-US" i="1" dirty="0" err="1"/>
              <a:t>p</a:t>
            </a:r>
            <a:r>
              <a:rPr lang="en-US" dirty="0" err="1"/>
              <a:t>,</a:t>
            </a:r>
            <a:r>
              <a:rPr lang="en-US" i="1" dirty="0" err="1"/>
              <a:t>q</a:t>
            </a:r>
            <a:r>
              <a:rPr lang="en-US" dirty="0"/>
              <a:t>) = max(| </a:t>
            </a:r>
            <a:r>
              <a:rPr lang="en-US" i="1" dirty="0"/>
              <a:t>x</a:t>
            </a:r>
            <a:r>
              <a:rPr lang="en-US" dirty="0"/>
              <a:t> – </a:t>
            </a:r>
            <a:r>
              <a:rPr lang="en-US" i="1" dirty="0"/>
              <a:t>s </a:t>
            </a:r>
            <a:r>
              <a:rPr lang="en-US" dirty="0"/>
              <a:t>|,| </a:t>
            </a:r>
            <a:r>
              <a:rPr lang="en-US" i="1" dirty="0"/>
              <a:t>y</a:t>
            </a:r>
            <a:r>
              <a:rPr lang="en-US" dirty="0"/>
              <a:t> – </a:t>
            </a:r>
            <a:r>
              <a:rPr lang="en-US" i="1" dirty="0"/>
              <a:t>t </a:t>
            </a:r>
            <a:r>
              <a:rPr lang="en-US" dirty="0"/>
              <a:t>|)</a:t>
            </a:r>
            <a:endParaRPr lang="en-US" baseline="30000" dirty="0"/>
          </a:p>
        </p:txBody>
      </p:sp>
      <p:sp>
        <p:nvSpPr>
          <p:cNvPr id="3" name="Rectangle 2"/>
          <p:cNvSpPr/>
          <p:nvPr/>
        </p:nvSpPr>
        <p:spPr>
          <a:xfrm>
            <a:off x="304800" y="76200"/>
            <a:ext cx="34067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0000CC"/>
                </a:solidFill>
              </a:rPr>
              <a:t>Chessboard Distance</a:t>
            </a:r>
            <a:endParaRPr lang="en-US" b="1" dirty="0">
              <a:solidFill>
                <a:srgbClr val="0000CC"/>
              </a:solidFill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2209800" y="2852081"/>
            <a:ext cx="4697412" cy="3472519"/>
            <a:chOff x="2438400" y="3080643"/>
            <a:chExt cx="4468812" cy="3211514"/>
          </a:xfrm>
        </p:grpSpPr>
        <p:sp>
          <p:nvSpPr>
            <p:cNvPr id="4" name="Oval 3"/>
            <p:cNvSpPr/>
            <p:nvPr/>
          </p:nvSpPr>
          <p:spPr bwMode="auto">
            <a:xfrm>
              <a:off x="3146425" y="4604643"/>
              <a:ext cx="152400" cy="152400"/>
            </a:xfrm>
            <a:prstGeom prst="ellipse">
              <a:avLst/>
            </a:prstGeom>
            <a:solidFill>
              <a:srgbClr val="FF0000"/>
            </a:solidFill>
            <a:ln>
              <a:headEnd type="none" w="med" len="med"/>
              <a:tailEnd type="none" w="med" len="med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/>
            <a:lstStyle/>
            <a:p>
              <a:pPr eaLnBrk="0" hangingPunct="0">
                <a:defRPr/>
              </a:pPr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" name="Oval 4"/>
            <p:cNvSpPr/>
            <p:nvPr/>
          </p:nvSpPr>
          <p:spPr bwMode="auto">
            <a:xfrm>
              <a:off x="4899025" y="3309243"/>
              <a:ext cx="152400" cy="152400"/>
            </a:xfrm>
            <a:prstGeom prst="ellipse">
              <a:avLst/>
            </a:prstGeom>
            <a:solidFill>
              <a:srgbClr val="FF0000"/>
            </a:solidFill>
            <a:ln>
              <a:headEnd type="none" w="med" len="med"/>
              <a:tailEnd type="none" w="med" len="med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/>
            <a:lstStyle/>
            <a:p>
              <a:pPr eaLnBrk="0" hangingPunct="0">
                <a:defRPr/>
              </a:pPr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6" name="Straight Connector 5"/>
            <p:cNvCxnSpPr>
              <a:stCxn id="4" idx="7"/>
              <a:endCxn id="5" idx="3"/>
            </p:cNvCxnSpPr>
            <p:nvPr/>
          </p:nvCxnSpPr>
          <p:spPr bwMode="auto">
            <a:xfrm flipV="1">
              <a:off x="3276600" y="3439418"/>
              <a:ext cx="1644650" cy="1187450"/>
            </a:xfrm>
            <a:prstGeom prst="line">
              <a:avLst/>
            </a:prstGeom>
            <a:ln>
              <a:solidFill>
                <a:srgbClr val="0070C0"/>
              </a:solidFill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7" name="TextBox 13"/>
            <p:cNvSpPr txBox="1">
              <a:spLocks noChangeArrowheads="1"/>
            </p:cNvSpPr>
            <p:nvPr/>
          </p:nvSpPr>
          <p:spPr bwMode="auto">
            <a:xfrm>
              <a:off x="2438400" y="4734580"/>
              <a:ext cx="1317625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i="1" dirty="0"/>
                <a:t>p</a:t>
              </a:r>
              <a:r>
                <a:rPr lang="en-US" dirty="0"/>
                <a:t> (</a:t>
              </a:r>
              <a:r>
                <a:rPr lang="en-US" i="1" dirty="0" err="1"/>
                <a:t>x</a:t>
              </a:r>
              <a:r>
                <a:rPr lang="en-US" dirty="0" err="1"/>
                <a:t>,</a:t>
              </a:r>
              <a:r>
                <a:rPr lang="en-US" i="1" dirty="0" err="1"/>
                <a:t>y</a:t>
              </a:r>
              <a:r>
                <a:rPr lang="en-US" dirty="0"/>
                <a:t>)</a:t>
              </a:r>
            </a:p>
          </p:txBody>
        </p:sp>
        <p:sp>
          <p:nvSpPr>
            <p:cNvPr id="8" name="TextBox 14"/>
            <p:cNvSpPr txBox="1">
              <a:spLocks noChangeArrowheads="1"/>
            </p:cNvSpPr>
            <p:nvPr/>
          </p:nvSpPr>
          <p:spPr bwMode="auto">
            <a:xfrm>
              <a:off x="5203824" y="3080643"/>
              <a:ext cx="1470025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i="1" dirty="0"/>
                <a:t>q</a:t>
              </a:r>
              <a:r>
                <a:rPr lang="en-US" dirty="0"/>
                <a:t> (</a:t>
              </a:r>
              <a:r>
                <a:rPr lang="en-US" i="1" dirty="0" err="1"/>
                <a:t>s</a:t>
              </a:r>
              <a:r>
                <a:rPr lang="en-US" dirty="0" err="1"/>
                <a:t>,</a:t>
              </a:r>
              <a:r>
                <a:rPr lang="en-US" i="1" dirty="0" err="1"/>
                <a:t>t</a:t>
              </a:r>
              <a:r>
                <a:rPr lang="en-US" dirty="0"/>
                <a:t>)</a:t>
              </a:r>
            </a:p>
          </p:txBody>
        </p:sp>
        <p:cxnSp>
          <p:nvCxnSpPr>
            <p:cNvPr id="9" name="Straight Connector 16"/>
            <p:cNvCxnSpPr>
              <a:cxnSpLocks noChangeShapeType="1"/>
              <a:stCxn id="5" idx="4"/>
            </p:cNvCxnSpPr>
            <p:nvPr/>
          </p:nvCxnSpPr>
          <p:spPr bwMode="auto">
            <a:xfrm>
              <a:off x="4975225" y="3461643"/>
              <a:ext cx="0" cy="1219200"/>
            </a:xfrm>
            <a:prstGeom prst="line">
              <a:avLst/>
            </a:prstGeom>
            <a:noFill/>
            <a:ln w="12700" algn="ctr">
              <a:solidFill>
                <a:srgbClr val="0070C0"/>
              </a:solidFill>
              <a:round/>
              <a:headEnd/>
              <a:tailEnd/>
            </a:ln>
          </p:spPr>
        </p:cxnSp>
        <p:cxnSp>
          <p:nvCxnSpPr>
            <p:cNvPr id="10" name="Straight Connector 17"/>
            <p:cNvCxnSpPr>
              <a:cxnSpLocks noChangeShapeType="1"/>
              <a:endCxn id="4" idx="6"/>
            </p:cNvCxnSpPr>
            <p:nvPr/>
          </p:nvCxnSpPr>
          <p:spPr bwMode="auto">
            <a:xfrm flipH="1">
              <a:off x="3298825" y="4680843"/>
              <a:ext cx="1676400" cy="0"/>
            </a:xfrm>
            <a:prstGeom prst="line">
              <a:avLst/>
            </a:prstGeom>
            <a:noFill/>
            <a:ln w="12700" algn="ctr">
              <a:solidFill>
                <a:srgbClr val="0070C0"/>
              </a:solidFill>
              <a:round/>
              <a:headEnd/>
              <a:tailEnd/>
            </a:ln>
          </p:spPr>
        </p:cxnSp>
        <p:cxnSp>
          <p:nvCxnSpPr>
            <p:cNvPr id="11" name="Straight Arrow Connector 18"/>
            <p:cNvCxnSpPr>
              <a:cxnSpLocks noChangeShapeType="1"/>
            </p:cNvCxnSpPr>
            <p:nvPr/>
          </p:nvCxnSpPr>
          <p:spPr bwMode="auto">
            <a:xfrm flipV="1">
              <a:off x="5127625" y="3537843"/>
              <a:ext cx="0" cy="1219200"/>
            </a:xfrm>
            <a:prstGeom prst="straightConnector1">
              <a:avLst/>
            </a:prstGeom>
            <a:noFill/>
            <a:ln w="9525" algn="ctr">
              <a:solidFill>
                <a:srgbClr val="FF0000"/>
              </a:solidFill>
              <a:round/>
              <a:headEnd/>
              <a:tailEnd type="arrow" w="med" len="med"/>
            </a:ln>
          </p:spPr>
        </p:cxnSp>
        <p:cxnSp>
          <p:nvCxnSpPr>
            <p:cNvPr id="12" name="Straight Arrow Connector 20"/>
            <p:cNvCxnSpPr>
              <a:cxnSpLocks noChangeShapeType="1"/>
            </p:cNvCxnSpPr>
            <p:nvPr/>
          </p:nvCxnSpPr>
          <p:spPr bwMode="auto">
            <a:xfrm>
              <a:off x="3451225" y="4833243"/>
              <a:ext cx="1524000" cy="0"/>
            </a:xfrm>
            <a:prstGeom prst="straightConnector1">
              <a:avLst/>
            </a:prstGeom>
            <a:noFill/>
            <a:ln w="9525" algn="ctr">
              <a:solidFill>
                <a:srgbClr val="FF0000"/>
              </a:solidFill>
              <a:round/>
              <a:headEnd/>
              <a:tailEnd type="arrow" w="med" len="med"/>
            </a:ln>
          </p:spPr>
        </p:cxnSp>
        <p:sp>
          <p:nvSpPr>
            <p:cNvPr id="13" name="TextBox 21"/>
            <p:cNvSpPr txBox="1">
              <a:spLocks noChangeArrowheads="1"/>
            </p:cNvSpPr>
            <p:nvPr/>
          </p:nvSpPr>
          <p:spPr bwMode="auto">
            <a:xfrm>
              <a:off x="5127624" y="4071243"/>
              <a:ext cx="1165225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i="1" dirty="0">
                  <a:solidFill>
                    <a:srgbClr val="FF0000"/>
                  </a:solidFill>
                </a:rPr>
                <a:t>D</a:t>
              </a:r>
              <a:r>
                <a:rPr lang="en-US" i="1" baseline="-25000" dirty="0">
                  <a:solidFill>
                    <a:srgbClr val="FF0000"/>
                  </a:solidFill>
                </a:rPr>
                <a:t>8(b)</a:t>
              </a:r>
            </a:p>
          </p:txBody>
        </p:sp>
        <p:sp>
          <p:nvSpPr>
            <p:cNvPr id="14" name="TextBox 22"/>
            <p:cNvSpPr txBox="1">
              <a:spLocks noChangeArrowheads="1"/>
            </p:cNvSpPr>
            <p:nvPr/>
          </p:nvSpPr>
          <p:spPr bwMode="auto">
            <a:xfrm>
              <a:off x="3908425" y="4920556"/>
              <a:ext cx="2057400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i="1" dirty="0">
                  <a:solidFill>
                    <a:srgbClr val="FF0000"/>
                  </a:solidFill>
                </a:rPr>
                <a:t>D</a:t>
              </a:r>
              <a:r>
                <a:rPr lang="en-US" i="1" baseline="-25000" dirty="0">
                  <a:solidFill>
                    <a:srgbClr val="FF0000"/>
                  </a:solidFill>
                </a:rPr>
                <a:t>8(a)</a:t>
              </a:r>
            </a:p>
          </p:txBody>
        </p:sp>
        <p:sp>
          <p:nvSpPr>
            <p:cNvPr id="15" name="TextBox 23"/>
            <p:cNvSpPr txBox="1">
              <a:spLocks noChangeArrowheads="1"/>
            </p:cNvSpPr>
            <p:nvPr/>
          </p:nvSpPr>
          <p:spPr bwMode="auto">
            <a:xfrm>
              <a:off x="2890837" y="5768937"/>
              <a:ext cx="4016375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i="1" dirty="0">
                  <a:solidFill>
                    <a:srgbClr val="0000CC"/>
                  </a:solidFill>
                </a:rPr>
                <a:t>D</a:t>
              </a:r>
              <a:r>
                <a:rPr lang="en-US" i="1" baseline="-25000" dirty="0">
                  <a:solidFill>
                    <a:srgbClr val="0000CC"/>
                  </a:solidFill>
                </a:rPr>
                <a:t>8 </a:t>
              </a:r>
              <a:r>
                <a:rPr lang="en-US" dirty="0">
                  <a:solidFill>
                    <a:srgbClr val="0000CC"/>
                  </a:solidFill>
                </a:rPr>
                <a:t>= max(</a:t>
              </a:r>
              <a:r>
                <a:rPr lang="en-US" i="1" dirty="0">
                  <a:solidFill>
                    <a:srgbClr val="0000CC"/>
                  </a:solidFill>
                </a:rPr>
                <a:t>D</a:t>
              </a:r>
              <a:r>
                <a:rPr lang="en-US" i="1" baseline="-25000" dirty="0">
                  <a:solidFill>
                    <a:srgbClr val="0000CC"/>
                  </a:solidFill>
                </a:rPr>
                <a:t>8(a) , </a:t>
              </a:r>
              <a:r>
                <a:rPr lang="en-US" i="1" dirty="0">
                  <a:solidFill>
                    <a:srgbClr val="0000CC"/>
                  </a:solidFill>
                </a:rPr>
                <a:t>D</a:t>
              </a:r>
              <a:r>
                <a:rPr lang="en-US" i="1" baseline="-25000" dirty="0">
                  <a:solidFill>
                    <a:srgbClr val="0000CC"/>
                  </a:solidFill>
                </a:rPr>
                <a:t>8(b)</a:t>
              </a:r>
              <a:r>
                <a:rPr lang="en-US" dirty="0">
                  <a:solidFill>
                    <a:srgbClr val="0000CC"/>
                  </a:solidFill>
                </a:rPr>
                <a:t>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80610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81000" y="1219200"/>
            <a:ext cx="84582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buFontTx/>
              <a:buNone/>
            </a:pPr>
            <a:r>
              <a:rPr lang="en-US" dirty="0"/>
              <a:t>Pixels having a </a:t>
            </a:r>
            <a:r>
              <a:rPr lang="en-US" i="1" dirty="0"/>
              <a:t>D</a:t>
            </a:r>
            <a:r>
              <a:rPr lang="en-US" i="1" baseline="-25000" dirty="0"/>
              <a:t>8</a:t>
            </a:r>
            <a:r>
              <a:rPr lang="en-US" dirty="0"/>
              <a:t> distance from </a:t>
            </a:r>
            <a:r>
              <a:rPr lang="en-US" dirty="0" smtClean="0"/>
              <a:t>(</a:t>
            </a:r>
            <a:r>
              <a:rPr lang="en-US" dirty="0" err="1"/>
              <a:t>x,y</a:t>
            </a:r>
            <a:r>
              <a:rPr lang="en-US" dirty="0"/>
              <a:t>), less than or equal to some </a:t>
            </a:r>
            <a:r>
              <a:rPr lang="en-US" dirty="0" smtClean="0"/>
              <a:t>value </a:t>
            </a:r>
            <a:r>
              <a:rPr lang="en-US" dirty="0"/>
              <a:t>r form a </a:t>
            </a:r>
            <a:r>
              <a:rPr lang="en-US" dirty="0" smtClean="0"/>
              <a:t>square centered </a:t>
            </a:r>
            <a:r>
              <a:rPr lang="en-US" dirty="0"/>
              <a:t>at (</a:t>
            </a:r>
            <a:r>
              <a:rPr lang="en-US" dirty="0" err="1"/>
              <a:t>x,y</a:t>
            </a:r>
            <a:r>
              <a:rPr lang="en-US" dirty="0" smtClean="0"/>
              <a:t>).</a:t>
            </a:r>
            <a:endParaRPr lang="en-US" dirty="0"/>
          </a:p>
        </p:txBody>
      </p:sp>
      <p:pic>
        <p:nvPicPr>
          <p:cNvPr id="3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81400" y="2590800"/>
            <a:ext cx="3352800" cy="345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Freeform 3"/>
          <p:cNvSpPr/>
          <p:nvPr/>
        </p:nvSpPr>
        <p:spPr>
          <a:xfrm rot="21040589">
            <a:off x="2378605" y="4643389"/>
            <a:ext cx="2797791" cy="430662"/>
          </a:xfrm>
          <a:custGeom>
            <a:avLst/>
            <a:gdLst>
              <a:gd name="connsiteX0" fmla="*/ 2797791 w 2797791"/>
              <a:gd name="connsiteY0" fmla="*/ 48525 h 430662"/>
              <a:gd name="connsiteX1" fmla="*/ 791570 w 2797791"/>
              <a:gd name="connsiteY1" fmla="*/ 21229 h 430662"/>
              <a:gd name="connsiteX2" fmla="*/ 1228298 w 2797791"/>
              <a:gd name="connsiteY2" fmla="*/ 321480 h 430662"/>
              <a:gd name="connsiteX3" fmla="*/ 0 w 2797791"/>
              <a:gd name="connsiteY3" fmla="*/ 430662 h 430662"/>
              <a:gd name="connsiteX4" fmla="*/ 0 w 2797791"/>
              <a:gd name="connsiteY4" fmla="*/ 430662 h 430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97791" h="430662">
                <a:moveTo>
                  <a:pt x="2797791" y="48525"/>
                </a:moveTo>
                <a:cubicBezTo>
                  <a:pt x="1925471" y="12131"/>
                  <a:pt x="1053152" y="-24263"/>
                  <a:pt x="791570" y="21229"/>
                </a:cubicBezTo>
                <a:cubicBezTo>
                  <a:pt x="529988" y="66721"/>
                  <a:pt x="1360226" y="253241"/>
                  <a:pt x="1228298" y="321480"/>
                </a:cubicBezTo>
                <a:cubicBezTo>
                  <a:pt x="1096370" y="389719"/>
                  <a:pt x="0" y="430662"/>
                  <a:pt x="0" y="430662"/>
                </a:cubicBezTo>
                <a:lnTo>
                  <a:pt x="0" y="430662"/>
                </a:lnTo>
              </a:path>
            </a:pathLst>
          </a:custGeom>
          <a:noFill/>
          <a:ln w="38100">
            <a:solidFill>
              <a:schemeClr val="accent1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612737" y="5036230"/>
            <a:ext cx="9060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</a:t>
            </a:r>
            <a:r>
              <a:rPr lang="en-US" dirty="0" err="1" smtClean="0"/>
              <a:t>x,y</a:t>
            </a:r>
            <a:r>
              <a:rPr lang="en-US" dirty="0" smtClean="0"/>
              <a:t>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57200" y="2649940"/>
                <a:ext cx="21336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s</a:t>
                </a:r>
                <a:r>
                  <a:rPr lang="en-US" dirty="0" smtClean="0"/>
                  <a:t>ay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≤2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2649940"/>
                <a:ext cx="2133600" cy="523220"/>
              </a:xfrm>
              <a:prstGeom prst="rect">
                <a:avLst/>
              </a:prstGeom>
              <a:blipFill rotWithShape="0">
                <a:blip r:embed="rId3"/>
                <a:stretch>
                  <a:fillRect l="-5714" t="-12791" b="-31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5576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81000" y="1295400"/>
            <a:ext cx="86106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 smtClean="0"/>
              <a:t>Let V={0, 1}. Compute the lengths of the shortest 4-path, 8-path and m-path between ‘p’ and ‘q’ shown in figure below. Also show the path formed. What is the value of </a:t>
            </a:r>
            <a:r>
              <a:rPr lang="en-US" dirty="0"/>
              <a:t>Chessboard </a:t>
            </a:r>
            <a:r>
              <a:rPr lang="en-US" dirty="0" smtClean="0"/>
              <a:t>distance and City </a:t>
            </a:r>
            <a:r>
              <a:rPr lang="en-US" dirty="0"/>
              <a:t>block </a:t>
            </a:r>
            <a:r>
              <a:rPr lang="en-US" dirty="0" smtClean="0"/>
              <a:t>distance</a:t>
            </a:r>
          </a:p>
          <a:p>
            <a:pPr algn="just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3429000"/>
            <a:ext cx="4800600" cy="299536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8600" y="758780"/>
            <a:ext cx="2057400" cy="533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Q.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9465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81000" y="0"/>
            <a:ext cx="8153400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 err="1" smtClean="0">
                <a:solidFill>
                  <a:srgbClr val="000000"/>
                </a:solidFill>
                <a:latin typeface="Times New Roman" panose="02020603050405020304" pitchFamily="18" charset="0"/>
              </a:rPr>
              <a:t>Ans</a:t>
            </a:r>
            <a:r>
              <a:rPr lang="en-US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:</a:t>
            </a:r>
            <a:endParaRPr lang="en-US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algn="just"/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</a:p>
          <a:p>
            <a:pPr algn="just"/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When V={0, 1}, 4-path does not exist. </a:t>
            </a:r>
            <a:endParaRPr lang="en-US" dirty="0" smtClean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algn="just"/>
            <a:endParaRPr lang="en-US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algn="just"/>
            <a:r>
              <a:rPr lang="en-US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The 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shortest 8-path has length = 4 (as shown in blue </a:t>
            </a:r>
            <a:r>
              <a:rPr lang="en-US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line) 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and the shortest m-path has length = 5 (as shown in red </a:t>
            </a:r>
            <a:r>
              <a:rPr lang="en-US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line). </a:t>
            </a:r>
          </a:p>
          <a:p>
            <a:endParaRPr lang="en-US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r>
              <a:rPr lang="en-US" dirty="0" smtClean="0"/>
              <a:t>Chessboard </a:t>
            </a:r>
            <a:r>
              <a:rPr lang="en-US" dirty="0"/>
              <a:t>distance : 3</a:t>
            </a:r>
          </a:p>
          <a:p>
            <a:r>
              <a:rPr lang="en-US" dirty="0"/>
              <a:t>City block distance   : 6</a:t>
            </a:r>
          </a:p>
          <a:p>
            <a:pPr algn="just"/>
            <a:endParaRPr lang="en-US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7200" y="3048000"/>
            <a:ext cx="4495800" cy="2903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451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152400"/>
            <a:ext cx="5791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0000CC"/>
                </a:solidFill>
              </a:rPr>
              <a:t>Image enhancement techniques</a:t>
            </a:r>
            <a:endParaRPr lang="en-US" b="1" dirty="0">
              <a:solidFill>
                <a:srgbClr val="0000CC"/>
              </a:solidFill>
            </a:endParaRPr>
          </a:p>
        </p:txBody>
      </p:sp>
      <p:sp>
        <p:nvSpPr>
          <p:cNvPr id="3" name="Text Box 3"/>
          <p:cNvSpPr txBox="1">
            <a:spLocks noChangeArrowheads="1"/>
          </p:cNvSpPr>
          <p:nvPr/>
        </p:nvSpPr>
        <p:spPr bwMode="auto">
          <a:xfrm>
            <a:off x="457200" y="1752600"/>
            <a:ext cx="8458200" cy="36009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1798638" indent="-1798638" algn="just">
              <a:spcBef>
                <a:spcPct val="50000"/>
              </a:spcBef>
            </a:pPr>
            <a:r>
              <a:rPr lang="en-GB" sz="2400" dirty="0">
                <a:latin typeface="Arial" pitchFamily="34" charset="0"/>
                <a:cs typeface="Arial" pitchFamily="34" charset="0"/>
              </a:rPr>
              <a:t>Objective – 	process an image so that the result </a:t>
            </a:r>
            <a:r>
              <a:rPr lang="en-GB" sz="2400" dirty="0" smtClean="0">
                <a:latin typeface="Arial" pitchFamily="34" charset="0"/>
                <a:cs typeface="Arial" pitchFamily="34" charset="0"/>
              </a:rPr>
              <a:t>is more </a:t>
            </a:r>
            <a:r>
              <a:rPr lang="en-GB" sz="2400" dirty="0">
                <a:latin typeface="Arial" pitchFamily="34" charset="0"/>
                <a:cs typeface="Arial" pitchFamily="34" charset="0"/>
              </a:rPr>
              <a:t>suitable than the original image </a:t>
            </a:r>
            <a:r>
              <a:rPr lang="en-GB" sz="2400" dirty="0" smtClean="0">
                <a:latin typeface="Arial" pitchFamily="34" charset="0"/>
                <a:cs typeface="Arial" pitchFamily="34" charset="0"/>
              </a:rPr>
              <a:t>for </a:t>
            </a:r>
            <a:r>
              <a:rPr lang="en-GB" sz="2400" dirty="0">
                <a:latin typeface="Arial" pitchFamily="34" charset="0"/>
                <a:cs typeface="Arial" pitchFamily="34" charset="0"/>
              </a:rPr>
              <a:t>a specific </a:t>
            </a:r>
            <a:r>
              <a:rPr lang="en-GB" sz="2400" dirty="0" smtClean="0">
                <a:latin typeface="Arial" pitchFamily="34" charset="0"/>
                <a:cs typeface="Arial" pitchFamily="34" charset="0"/>
              </a:rPr>
              <a:t> application. (improve the quality)</a:t>
            </a:r>
            <a:endParaRPr lang="en-GB" sz="2400" dirty="0">
              <a:latin typeface="Arial" pitchFamily="34" charset="0"/>
              <a:cs typeface="Arial" pitchFamily="34" charset="0"/>
            </a:endParaRPr>
          </a:p>
          <a:p>
            <a:pPr marL="457200" indent="-457200" algn="just">
              <a:spcBef>
                <a:spcPct val="50000"/>
              </a:spcBef>
            </a:pPr>
            <a:r>
              <a:rPr lang="en-GB" sz="2400" u="sng" dirty="0" smtClean="0">
                <a:latin typeface="Arial" pitchFamily="34" charset="0"/>
                <a:cs typeface="Arial" pitchFamily="34" charset="0"/>
              </a:rPr>
              <a:t>Methods:</a:t>
            </a:r>
            <a:endParaRPr lang="en-GB" sz="2400" u="sng" dirty="0">
              <a:latin typeface="Arial" pitchFamily="34" charset="0"/>
              <a:cs typeface="Arial" pitchFamily="34" charset="0"/>
            </a:endParaRPr>
          </a:p>
          <a:p>
            <a:pPr marL="457200" indent="-457200" algn="just">
              <a:spcBef>
                <a:spcPct val="50000"/>
              </a:spcBef>
              <a:buFontTx/>
              <a:buAutoNum type="arabicPeriod"/>
            </a:pPr>
            <a:r>
              <a:rPr lang="en-GB" sz="2400" dirty="0">
                <a:latin typeface="Arial" pitchFamily="34" charset="0"/>
                <a:cs typeface="Arial" pitchFamily="34" charset="0"/>
              </a:rPr>
              <a:t>Spatial Domain                                                      	         	direct manipulation of pixels of </a:t>
            </a:r>
            <a:r>
              <a:rPr lang="en-GB" sz="2400" dirty="0" smtClean="0">
                <a:latin typeface="Arial" pitchFamily="34" charset="0"/>
                <a:cs typeface="Arial" pitchFamily="34" charset="0"/>
              </a:rPr>
              <a:t>the image</a:t>
            </a:r>
            <a:endParaRPr lang="en-GB" sz="2400" dirty="0">
              <a:latin typeface="Arial" pitchFamily="34" charset="0"/>
              <a:cs typeface="Arial" pitchFamily="34" charset="0"/>
            </a:endParaRPr>
          </a:p>
          <a:p>
            <a:pPr marL="457200" indent="-457200" algn="just">
              <a:spcBef>
                <a:spcPct val="50000"/>
              </a:spcBef>
              <a:buFontTx/>
              <a:buAutoNum type="arabicPeriod"/>
            </a:pPr>
            <a:r>
              <a:rPr lang="en-GB" sz="2400" dirty="0">
                <a:latin typeface="Arial" pitchFamily="34" charset="0"/>
                <a:cs typeface="Arial" pitchFamily="34" charset="0"/>
              </a:rPr>
              <a:t>Frequency Domain						modifying the </a:t>
            </a:r>
            <a:r>
              <a:rPr lang="en-GB" sz="2400" dirty="0" smtClean="0">
                <a:latin typeface="Arial" pitchFamily="34" charset="0"/>
                <a:cs typeface="Arial" pitchFamily="34" charset="0"/>
              </a:rPr>
              <a:t>frequency transformed image</a:t>
            </a:r>
            <a:endParaRPr lang="en-GB" sz="24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9755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1295400"/>
            <a:ext cx="8424936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These techniques operate directly on the pixels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itchFamily="2" charset="2"/>
              <a:buChar char="Ø"/>
            </a:pP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More efficient computation and requires less processing resources to implement </a:t>
            </a:r>
            <a:endParaRPr lang="en-IN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95536" y="3140968"/>
            <a:ext cx="78309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Spatial Domain Process is defined by  </a:t>
            </a:r>
            <a:r>
              <a:rPr lang="en-US" sz="2400" b="1" i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g(</a:t>
            </a:r>
            <a:r>
              <a:rPr lang="en-US" sz="2400" b="1" i="1" dirty="0" err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x,y</a:t>
            </a:r>
            <a:r>
              <a:rPr lang="en-US" sz="2400" b="1" i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)=T[f(</a:t>
            </a:r>
            <a:r>
              <a:rPr lang="en-US" sz="2400" b="1" i="1" dirty="0" err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x,y</a:t>
            </a:r>
            <a:r>
              <a:rPr lang="en-US" sz="2400" b="1" i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)]</a:t>
            </a:r>
            <a:endParaRPr lang="en-IN" sz="2400" b="1" i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95536" y="4077072"/>
            <a:ext cx="4328864" cy="120032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 smtClean="0"/>
              <a:t>T is an operator on input image defined over a neighborhood of point (</a:t>
            </a:r>
            <a:r>
              <a:rPr lang="en-US" sz="2400" dirty="0" err="1" smtClean="0"/>
              <a:t>x,y</a:t>
            </a:r>
            <a:r>
              <a:rPr lang="en-US" sz="2400" dirty="0" smtClean="0"/>
              <a:t>)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</a:t>
            </a:r>
            <a:endParaRPr lang="en-IN" dirty="0"/>
          </a:p>
        </p:txBody>
      </p:sp>
      <p:sp>
        <p:nvSpPr>
          <p:cNvPr id="5" name="Rounded Rectangular Callout 4"/>
          <p:cNvSpPr/>
          <p:nvPr/>
        </p:nvSpPr>
        <p:spPr>
          <a:xfrm>
            <a:off x="6936026" y="4908069"/>
            <a:ext cx="1293912" cy="612648"/>
          </a:xfrm>
          <a:prstGeom prst="wedgeRoundRectCallout">
            <a:avLst>
              <a:gd name="adj1" fmla="val 3757"/>
              <a:gd name="adj2" fmla="val -265369"/>
              <a:gd name="adj3" fmla="val 16667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INPUT IMAGE </a:t>
            </a:r>
            <a:endParaRPr lang="en-IN" sz="2000" dirty="0"/>
          </a:p>
        </p:txBody>
      </p:sp>
      <p:sp>
        <p:nvSpPr>
          <p:cNvPr id="6" name="Rounded Rectangular Callout 5"/>
          <p:cNvSpPr/>
          <p:nvPr/>
        </p:nvSpPr>
        <p:spPr>
          <a:xfrm>
            <a:off x="4932040" y="4870721"/>
            <a:ext cx="1468760" cy="612648"/>
          </a:xfrm>
          <a:prstGeom prst="wedgeRoundRectCallout">
            <a:avLst>
              <a:gd name="adj1" fmla="val 51334"/>
              <a:gd name="adj2" fmla="val -253135"/>
              <a:gd name="adj3" fmla="val 16667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OUTPUT IMAGE </a:t>
            </a:r>
            <a:endParaRPr lang="en-IN" sz="2000" dirty="0"/>
          </a:p>
        </p:txBody>
      </p:sp>
      <p:sp>
        <p:nvSpPr>
          <p:cNvPr id="7" name="Rectangle 6"/>
          <p:cNvSpPr/>
          <p:nvPr/>
        </p:nvSpPr>
        <p:spPr>
          <a:xfrm>
            <a:off x="381000" y="196880"/>
            <a:ext cx="227498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>
                <a:solidFill>
                  <a:srgbClr val="0000CC"/>
                </a:solidFill>
                <a:latin typeface="Arial" pitchFamily="34" charset="0"/>
                <a:cs typeface="Arial" pitchFamily="34" charset="0"/>
              </a:rPr>
              <a:t>Spatial Domain</a:t>
            </a:r>
            <a:endParaRPr lang="en-US" sz="2400" dirty="0">
              <a:solidFill>
                <a:srgbClr val="0000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6471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897"/>
          <a:stretch>
            <a:fillRect/>
          </a:stretch>
        </p:blipFill>
        <p:spPr bwMode="auto">
          <a:xfrm>
            <a:off x="152400" y="3124200"/>
            <a:ext cx="4064341" cy="2338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" name="Group 12"/>
          <p:cNvGrpSpPr>
            <a:grpSpLocks/>
          </p:cNvGrpSpPr>
          <p:nvPr/>
        </p:nvGrpSpPr>
        <p:grpSpPr bwMode="auto">
          <a:xfrm>
            <a:off x="4341054" y="3102265"/>
            <a:ext cx="4623820" cy="2380964"/>
            <a:chOff x="1464" y="2747"/>
            <a:chExt cx="2871" cy="1454"/>
          </a:xfrm>
        </p:grpSpPr>
        <p:pic>
          <p:nvPicPr>
            <p:cNvPr id="5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64" y="2747"/>
              <a:ext cx="2871" cy="14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Rectangle 6"/>
            <p:cNvSpPr>
              <a:spLocks noChangeArrowheads="1"/>
            </p:cNvSpPr>
            <p:nvPr/>
          </p:nvSpPr>
          <p:spPr bwMode="auto">
            <a:xfrm>
              <a:off x="2225" y="3153"/>
              <a:ext cx="128" cy="122"/>
            </a:xfrm>
            <a:prstGeom prst="rect">
              <a:avLst/>
            </a:prstGeom>
            <a:noFill/>
            <a:ln w="12700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en-GB" sz="1800"/>
            </a:p>
          </p:txBody>
        </p:sp>
        <p:sp>
          <p:nvSpPr>
            <p:cNvPr id="7" name="Rectangle 7"/>
            <p:cNvSpPr>
              <a:spLocks noChangeArrowheads="1"/>
            </p:cNvSpPr>
            <p:nvPr/>
          </p:nvSpPr>
          <p:spPr bwMode="auto">
            <a:xfrm>
              <a:off x="2840" y="2773"/>
              <a:ext cx="1460" cy="1402"/>
            </a:xfrm>
            <a:prstGeom prst="rect">
              <a:avLst/>
            </a:prstGeom>
            <a:noFill/>
            <a:ln w="12700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en-GB" sz="1800"/>
            </a:p>
          </p:txBody>
        </p:sp>
        <p:sp>
          <p:nvSpPr>
            <p:cNvPr id="8" name="Line 8"/>
            <p:cNvSpPr>
              <a:spLocks noChangeShapeType="1"/>
            </p:cNvSpPr>
            <p:nvPr/>
          </p:nvSpPr>
          <p:spPr bwMode="auto">
            <a:xfrm flipV="1">
              <a:off x="2348" y="3108"/>
              <a:ext cx="484" cy="104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9" name="Rectangle 9"/>
            <p:cNvSpPr>
              <a:spLocks noChangeArrowheads="1"/>
            </p:cNvSpPr>
            <p:nvPr/>
          </p:nvSpPr>
          <p:spPr bwMode="auto">
            <a:xfrm>
              <a:off x="3225" y="3137"/>
              <a:ext cx="56" cy="57"/>
            </a:xfrm>
            <a:prstGeom prst="rect">
              <a:avLst/>
            </a:prstGeom>
            <a:noFill/>
            <a:ln w="12700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en-GB" sz="1800"/>
            </a:p>
          </p:txBody>
        </p:sp>
        <p:sp>
          <p:nvSpPr>
            <p:cNvPr id="10" name="Text Box 10"/>
            <p:cNvSpPr txBox="1">
              <a:spLocks noChangeArrowheads="1"/>
            </p:cNvSpPr>
            <p:nvPr/>
          </p:nvSpPr>
          <p:spPr bwMode="auto">
            <a:xfrm>
              <a:off x="3414" y="2965"/>
              <a:ext cx="347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r>
                <a:rPr lang="en-IE" sz="1000">
                  <a:solidFill>
                    <a:srgbClr val="CC0000"/>
                  </a:solidFill>
                </a:rPr>
                <a:t>1 pixel</a:t>
              </a:r>
              <a:endParaRPr lang="en-US" sz="1000">
                <a:solidFill>
                  <a:srgbClr val="CC0000"/>
                </a:solidFill>
              </a:endParaRPr>
            </a:p>
          </p:txBody>
        </p:sp>
        <p:sp>
          <p:nvSpPr>
            <p:cNvPr id="11" name="Line 11"/>
            <p:cNvSpPr>
              <a:spLocks noChangeShapeType="1"/>
            </p:cNvSpPr>
            <p:nvPr/>
          </p:nvSpPr>
          <p:spPr bwMode="auto">
            <a:xfrm flipH="1">
              <a:off x="3296" y="3052"/>
              <a:ext cx="168" cy="92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12" name="Rectangle 11"/>
          <p:cNvSpPr/>
          <p:nvPr/>
        </p:nvSpPr>
        <p:spPr>
          <a:xfrm>
            <a:off x="283689" y="1205518"/>
            <a:ext cx="866007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eaLnBrk="1" hangingPunct="1">
              <a:spcBef>
                <a:spcPts val="1200"/>
              </a:spcBef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 digital image is composed of finite number of elements, each having location and value. These elements are called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pixels/picture elements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04800" y="58073"/>
            <a:ext cx="116089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cont</a:t>
            </a:r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35546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06550" y="163823"/>
            <a:ext cx="26116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00CC"/>
                </a:solidFill>
              </a:rPr>
              <a:t>1</a:t>
            </a:r>
            <a:r>
              <a:rPr lang="en-US" sz="2400" b="1" dirty="0" smtClean="0">
                <a:solidFill>
                  <a:srgbClr val="0000CC"/>
                </a:solidFill>
              </a:rPr>
              <a:t>. Image Negative </a:t>
            </a:r>
            <a:endParaRPr lang="en-IN" sz="2400" b="1" dirty="0">
              <a:solidFill>
                <a:srgbClr val="0000CC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21575" y="1424226"/>
            <a:ext cx="877002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ts val="3000"/>
              </a:lnSpc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Let the image has an intensity level in the range [0 L-1], then the intensity transformation is given by s=L-1-r </a:t>
            </a:r>
            <a:endParaRPr lang="en-IN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2517324" y="2672844"/>
            <a:ext cx="4264476" cy="3301534"/>
            <a:chOff x="2517324" y="2429708"/>
            <a:chExt cx="4264476" cy="3301534"/>
          </a:xfrm>
        </p:grpSpPr>
        <p:cxnSp>
          <p:nvCxnSpPr>
            <p:cNvPr id="5" name="Straight Arrow Connector 4"/>
            <p:cNvCxnSpPr/>
            <p:nvPr/>
          </p:nvCxnSpPr>
          <p:spPr>
            <a:xfrm rot="5400000" flipH="1" flipV="1">
              <a:off x="2244680" y="4106996"/>
              <a:ext cx="2448272" cy="158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/>
            <p:cNvCxnSpPr/>
            <p:nvPr/>
          </p:nvCxnSpPr>
          <p:spPr>
            <a:xfrm>
              <a:off x="3180784" y="5115108"/>
              <a:ext cx="3384376" cy="158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3180784" y="5043100"/>
              <a:ext cx="3129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0</a:t>
              </a:r>
              <a:endParaRPr lang="en-IN" sz="20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341024" y="5043100"/>
              <a:ext cx="55496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L-1</a:t>
              </a:r>
              <a:endParaRPr lang="en-IN" sz="2000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024720" y="3143854"/>
              <a:ext cx="55496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L-1</a:t>
              </a:r>
              <a:endParaRPr lang="en-IN" sz="200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520190" y="4953160"/>
              <a:ext cx="2616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</a:t>
              </a:r>
              <a:endParaRPr lang="en-IN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139495" y="2429708"/>
              <a:ext cx="84029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s=T(r)</a:t>
              </a:r>
              <a:endParaRPr lang="en-IN" sz="2000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900864" y="5331132"/>
              <a:ext cx="173316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Input intensity </a:t>
              </a:r>
              <a:endParaRPr lang="en-IN" sz="2000" dirty="0"/>
            </a:p>
          </p:txBody>
        </p:sp>
        <p:sp>
          <p:nvSpPr>
            <p:cNvPr id="13" name="TextBox 12"/>
            <p:cNvSpPr txBox="1"/>
            <p:nvPr/>
          </p:nvSpPr>
          <p:spPr>
            <a:xfrm rot="16200000">
              <a:off x="1797095" y="3792663"/>
              <a:ext cx="18405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Output intensity</a:t>
              </a:r>
              <a:endParaRPr lang="en-IN" sz="2000" dirty="0"/>
            </a:p>
          </p:txBody>
        </p:sp>
        <p:cxnSp>
          <p:nvCxnSpPr>
            <p:cNvPr id="14" name="Straight Connector 13"/>
            <p:cNvCxnSpPr/>
            <p:nvPr/>
          </p:nvCxnSpPr>
          <p:spPr>
            <a:xfrm>
              <a:off x="3482851" y="3355558"/>
              <a:ext cx="2117219" cy="175955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/>
          <p:cNvSpPr txBox="1"/>
          <p:nvPr/>
        </p:nvSpPr>
        <p:spPr>
          <a:xfrm>
            <a:off x="6019800" y="3488023"/>
            <a:ext cx="27057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L=intensity levels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631659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6284" y="185355"/>
            <a:ext cx="32646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2400" dirty="0" smtClean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Log Transformation </a:t>
            </a:r>
            <a:endParaRPr lang="en-IN" sz="2400" dirty="0">
              <a:solidFill>
                <a:srgbClr val="0000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6284" y="1374513"/>
            <a:ext cx="889248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For an image having intensity ranging from [0 L-1], log transformation is given by  </a:t>
            </a:r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s=c log(1+r) , 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where c is a constant. </a:t>
            </a:r>
            <a:endParaRPr lang="en-IN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288647" y="4953433"/>
            <a:ext cx="2872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endParaRPr lang="en-IN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285780" y="2625081"/>
            <a:ext cx="4047837" cy="3106434"/>
            <a:chOff x="285780" y="2625081"/>
            <a:chExt cx="4047837" cy="3106434"/>
          </a:xfrm>
        </p:grpSpPr>
        <p:cxnSp>
          <p:nvCxnSpPr>
            <p:cNvPr id="4" name="Straight Arrow Connector 3"/>
            <p:cNvCxnSpPr/>
            <p:nvPr/>
          </p:nvCxnSpPr>
          <p:spPr>
            <a:xfrm rot="5400000" flipH="1" flipV="1">
              <a:off x="13137" y="4107269"/>
              <a:ext cx="2448272" cy="158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Arrow Connector 4"/>
            <p:cNvCxnSpPr/>
            <p:nvPr/>
          </p:nvCxnSpPr>
          <p:spPr>
            <a:xfrm>
              <a:off x="949241" y="5115381"/>
              <a:ext cx="3384376" cy="158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949241" y="5043373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  <a:endParaRPr lang="en-IN" sz="2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109481" y="5043373"/>
              <a:ext cx="55496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L-1</a:t>
              </a:r>
              <a:endParaRPr lang="en-IN" sz="2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93177" y="3144127"/>
              <a:ext cx="55496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L-1</a:t>
              </a:r>
              <a:endParaRPr lang="en-IN" sz="2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036239" y="2625081"/>
              <a:ext cx="87395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s=T(r)</a:t>
              </a:r>
              <a:endParaRPr lang="en-IN" sz="2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669321" y="5331405"/>
              <a:ext cx="183575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Input intensity </a:t>
              </a:r>
              <a:endParaRPr lang="en-IN" sz="2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 rot="16200000">
              <a:off x="-496165" y="3792936"/>
              <a:ext cx="196399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Output intensity</a:t>
              </a:r>
              <a:endParaRPr lang="en-IN" sz="2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Freeform 12"/>
            <p:cNvSpPr/>
            <p:nvPr/>
          </p:nvSpPr>
          <p:spPr>
            <a:xfrm>
              <a:off x="1249478" y="3342935"/>
              <a:ext cx="2128603" cy="1783829"/>
            </a:xfrm>
            <a:custGeom>
              <a:avLst/>
              <a:gdLst>
                <a:gd name="connsiteX0" fmla="*/ 0 w 2128603"/>
                <a:gd name="connsiteY0" fmla="*/ 0 h 1783829"/>
                <a:gd name="connsiteX1" fmla="*/ 2128603 w 2128603"/>
                <a:gd name="connsiteY1" fmla="*/ 0 h 1783829"/>
                <a:gd name="connsiteX2" fmla="*/ 2128603 w 2128603"/>
                <a:gd name="connsiteY2" fmla="*/ 1783829 h 1783829"/>
                <a:gd name="connsiteX3" fmla="*/ 2128603 w 2128603"/>
                <a:gd name="connsiteY3" fmla="*/ 1783829 h 1783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28603" h="1783829">
                  <a:moveTo>
                    <a:pt x="0" y="0"/>
                  </a:moveTo>
                  <a:lnTo>
                    <a:pt x="2128603" y="0"/>
                  </a:lnTo>
                  <a:lnTo>
                    <a:pt x="2128603" y="1783829"/>
                  </a:lnTo>
                  <a:lnTo>
                    <a:pt x="2128603" y="1783829"/>
                  </a:lnTo>
                </a:path>
              </a:pathLst>
            </a:custGeom>
            <a:ln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 sz="20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Freeform 13"/>
            <p:cNvSpPr/>
            <p:nvPr/>
          </p:nvSpPr>
          <p:spPr>
            <a:xfrm>
              <a:off x="1237889" y="3324474"/>
              <a:ext cx="2160240" cy="1800200"/>
            </a:xfrm>
            <a:custGeom>
              <a:avLst/>
              <a:gdLst>
                <a:gd name="connsiteX0" fmla="*/ 0 w 2143593"/>
                <a:gd name="connsiteY0" fmla="*/ 1753849 h 1753849"/>
                <a:gd name="connsiteX1" fmla="*/ 644577 w 2143593"/>
                <a:gd name="connsiteY1" fmla="*/ 404734 h 1753849"/>
                <a:gd name="connsiteX2" fmla="*/ 2143593 w 2143593"/>
                <a:gd name="connsiteY2" fmla="*/ 0 h 1753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3593" h="1753849">
                  <a:moveTo>
                    <a:pt x="0" y="1753849"/>
                  </a:moveTo>
                  <a:cubicBezTo>
                    <a:pt x="143656" y="1225445"/>
                    <a:pt x="287312" y="697042"/>
                    <a:pt x="644577" y="404734"/>
                  </a:cubicBezTo>
                  <a:cubicBezTo>
                    <a:pt x="1001843" y="112426"/>
                    <a:pt x="1572718" y="56213"/>
                    <a:pt x="2143593" y="0"/>
                  </a:cubicBezTo>
                </a:path>
              </a:pathLst>
            </a:cu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 sz="20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4524198" y="2887563"/>
            <a:ext cx="432048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Maps the narrow range of low intensity values of input levels to wider range of output levels.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Higher range  of high intensity input levels is  mapped to narrow range of output levels. </a:t>
            </a:r>
            <a:endParaRPr lang="en-IN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1294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2607" y="178935"/>
            <a:ext cx="55569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sz="2400" dirty="0" smtClean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Power-law (Gamma) Transformation </a:t>
            </a:r>
            <a:endParaRPr lang="en-IN" sz="2400" dirty="0">
              <a:solidFill>
                <a:srgbClr val="0000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66409" y="1290935"/>
            <a:ext cx="80730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This has the basic form 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s=c r</a:t>
            </a:r>
            <a:r>
              <a:rPr lang="el-GR" sz="2400" baseline="30000" dirty="0" smtClean="0">
                <a:latin typeface="Arial" panose="020B0604020202020204" pitchFamily="34" charset="0"/>
                <a:cs typeface="Arial" panose="020B0604020202020204" pitchFamily="34" charset="0"/>
              </a:rPr>
              <a:t>γ</a:t>
            </a:r>
            <a:r>
              <a:rPr lang="en-US" sz="2400" baseline="30000" dirty="0" smtClean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where c and </a:t>
            </a:r>
            <a:r>
              <a:rPr lang="el-GR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γ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are positive constants</a:t>
            </a:r>
            <a:r>
              <a:rPr lang="en-US" sz="2000" baseline="30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IN" sz="2400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3313" y="2010972"/>
            <a:ext cx="4261939" cy="39431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1449971" y="5954126"/>
            <a:ext cx="14863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Plot for c=1</a:t>
            </a:r>
            <a:endParaRPr lang="en-IN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0" y="2747066"/>
            <a:ext cx="432048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Dark input </a:t>
            </a:r>
            <a:r>
              <a:rPr lang="en-IN" sz="2000" dirty="0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bright output when gamma&lt;1</a:t>
            </a:r>
          </a:p>
          <a:p>
            <a:pPr algn="just"/>
            <a:endParaRPr lang="en-IN" sz="2000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algn="just"/>
            <a:r>
              <a:rPr lang="en-IN" sz="2000" dirty="0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Same input and output at gamma=1</a:t>
            </a:r>
          </a:p>
          <a:p>
            <a:pPr algn="just"/>
            <a:endParaRPr lang="en-IN" sz="2000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algn="just"/>
            <a:r>
              <a:rPr lang="en-IN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bright </a:t>
            </a:r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input </a:t>
            </a:r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</a:t>
            </a:r>
            <a:r>
              <a:rPr lang="en-IN" sz="2000" dirty="0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dark output when gamma &gt;1</a:t>
            </a:r>
            <a:endParaRPr lang="en-IN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1188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52400" y="1219200"/>
            <a:ext cx="88392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Gamma correction is very important when to reproduce an image exactly on a display system. </a:t>
            </a:r>
            <a:endParaRPr lang="en-US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2133600"/>
            <a:ext cx="3133527" cy="33494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TextBox 3"/>
          <p:cNvSpPr txBox="1"/>
          <p:nvPr/>
        </p:nvSpPr>
        <p:spPr>
          <a:xfrm>
            <a:off x="461863" y="5335602"/>
            <a:ext cx="2209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MRI of fractured human spine</a:t>
            </a:r>
            <a:endParaRPr lang="en-IN" sz="2000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7087969" y="5232737"/>
            <a:ext cx="175123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 smtClean="0"/>
              <a:t>Result of a transformation for </a:t>
            </a:r>
            <a:r>
              <a:rPr lang="el-GR" sz="2000" dirty="0" smtClean="0"/>
              <a:t>γ</a:t>
            </a:r>
            <a:r>
              <a:rPr lang="en-US" sz="2000" dirty="0" smtClean="0"/>
              <a:t>=0.3</a:t>
            </a:r>
            <a:endParaRPr lang="en-IN" sz="2000" dirty="0" smtClean="0"/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24600" y="2135031"/>
            <a:ext cx="3132194" cy="33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895600" y="2192621"/>
            <a:ext cx="3576144" cy="33086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363585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-375946" y="1295400"/>
            <a:ext cx="9900946" cy="4112007"/>
            <a:chOff x="-375946" y="1295400"/>
            <a:chExt cx="9900946" cy="4112007"/>
          </a:xfrm>
        </p:grpSpPr>
        <p:pic>
          <p:nvPicPr>
            <p:cNvPr id="3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-375946" y="1295400"/>
              <a:ext cx="3133527" cy="33494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4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928310" y="1295400"/>
              <a:ext cx="3132190" cy="3348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5" name="Picture 4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160558" y="1295400"/>
              <a:ext cx="3132194" cy="3348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6" name="Picture 5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6392806" y="1295400"/>
              <a:ext cx="3132194" cy="3348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7" name="TextBox 6"/>
            <p:cNvSpPr txBox="1"/>
            <p:nvPr/>
          </p:nvSpPr>
          <p:spPr>
            <a:xfrm>
              <a:off x="65576" y="4361764"/>
              <a:ext cx="186273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2000" dirty="0" smtClean="0"/>
                <a:t>MRI of fractured human spine</a:t>
              </a:r>
              <a:endParaRPr lang="en-IN" sz="2000" dirty="0" smtClean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576382" y="4319736"/>
              <a:ext cx="165618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2000" dirty="0" smtClean="0"/>
                <a:t>Result of a transformation for </a:t>
              </a:r>
              <a:r>
                <a:rPr lang="el-GR" sz="2000" dirty="0" smtClean="0"/>
                <a:t>γ</a:t>
              </a:r>
              <a:r>
                <a:rPr lang="en-US" sz="2000" dirty="0" smtClean="0"/>
                <a:t>=0.6</a:t>
              </a:r>
              <a:endParaRPr lang="en-IN" sz="2000" dirty="0" smtClean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922666" y="4346774"/>
              <a:ext cx="168616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2000" dirty="0" smtClean="0"/>
                <a:t>Result of a transformation for </a:t>
              </a:r>
              <a:r>
                <a:rPr lang="el-GR" sz="2000" dirty="0" smtClean="0"/>
                <a:t>γ</a:t>
              </a:r>
              <a:r>
                <a:rPr lang="en-US" sz="2000" dirty="0" smtClean="0"/>
                <a:t>=0.4</a:t>
              </a:r>
              <a:endParaRPr lang="en-IN" sz="2000" dirty="0" smtClean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112886" y="4391744"/>
              <a:ext cx="168616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2000" dirty="0" smtClean="0"/>
                <a:t>Result of a transformation for </a:t>
              </a:r>
              <a:r>
                <a:rPr lang="el-GR" sz="2000" dirty="0" smtClean="0"/>
                <a:t>γ</a:t>
              </a:r>
              <a:r>
                <a:rPr lang="en-US" sz="2000" dirty="0" smtClean="0"/>
                <a:t>=0.3</a:t>
              </a:r>
              <a:endParaRPr lang="en-IN" sz="2000" dirty="0" smtClean="0"/>
            </a:p>
          </p:txBody>
        </p:sp>
      </p:grpSp>
    </p:spTree>
    <p:extLst>
      <p:ext uri="{BB962C8B-B14F-4D97-AF65-F5344CB8AC3E}">
        <p14:creationId xmlns:p14="http://schemas.microsoft.com/office/powerpoint/2010/main" val="420200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52400" y="1143000"/>
            <a:ext cx="5071867" cy="45074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43537" y="1125524"/>
            <a:ext cx="5071864" cy="45074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TextBox 11"/>
          <p:cNvSpPr txBox="1"/>
          <p:nvPr/>
        </p:nvSpPr>
        <p:spPr>
          <a:xfrm>
            <a:off x="1524000" y="5397407"/>
            <a:ext cx="2045866" cy="413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 smtClean="0"/>
              <a:t>Arial image </a:t>
            </a:r>
            <a:endParaRPr lang="en-IN" sz="2000" dirty="0" smtClean="0"/>
          </a:p>
        </p:txBody>
      </p:sp>
      <p:sp>
        <p:nvSpPr>
          <p:cNvPr id="13" name="TextBox 12"/>
          <p:cNvSpPr txBox="1"/>
          <p:nvPr/>
        </p:nvSpPr>
        <p:spPr>
          <a:xfrm>
            <a:off x="4974576" y="5252497"/>
            <a:ext cx="3242582" cy="7319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 smtClean="0"/>
              <a:t>Result of a transformation for c=1 and  </a:t>
            </a:r>
            <a:r>
              <a:rPr lang="el-GR" sz="2000" dirty="0" smtClean="0"/>
              <a:t>γ</a:t>
            </a:r>
            <a:r>
              <a:rPr lang="en-US" sz="2000" dirty="0" smtClean="0"/>
              <a:t>=3</a:t>
            </a:r>
            <a:endParaRPr lang="en-IN" sz="2000" dirty="0" smtClean="0"/>
          </a:p>
        </p:txBody>
      </p:sp>
    </p:spTree>
    <p:extLst>
      <p:ext uri="{BB962C8B-B14F-4D97-AF65-F5344CB8AC3E}">
        <p14:creationId xmlns:p14="http://schemas.microsoft.com/office/powerpoint/2010/main" val="3247370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1219200"/>
            <a:ext cx="4953000" cy="4401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20344" y="1234189"/>
            <a:ext cx="4923656" cy="43757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TextBox 3"/>
          <p:cNvSpPr txBox="1"/>
          <p:nvPr/>
        </p:nvSpPr>
        <p:spPr>
          <a:xfrm>
            <a:off x="990600" y="5334000"/>
            <a:ext cx="29523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 smtClean="0"/>
              <a:t>Result of a transformation for c=1 and  </a:t>
            </a:r>
            <a:r>
              <a:rPr lang="el-GR" sz="2000" dirty="0" smtClean="0"/>
              <a:t>γ</a:t>
            </a:r>
            <a:r>
              <a:rPr lang="en-US" sz="2000" dirty="0" smtClean="0"/>
              <a:t>=4</a:t>
            </a:r>
            <a:endParaRPr lang="en-IN" sz="2000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5369168" y="5334000"/>
            <a:ext cx="29523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 smtClean="0"/>
              <a:t>Result of a transformation for c=1 and  </a:t>
            </a:r>
            <a:r>
              <a:rPr lang="el-GR" sz="2000" dirty="0" smtClean="0"/>
              <a:t>γ</a:t>
            </a:r>
            <a:r>
              <a:rPr lang="en-US" sz="2000" dirty="0" smtClean="0"/>
              <a:t>=5</a:t>
            </a:r>
            <a:endParaRPr lang="en-IN" sz="2000" dirty="0" smtClean="0"/>
          </a:p>
        </p:txBody>
      </p:sp>
    </p:spTree>
    <p:extLst>
      <p:ext uri="{BB962C8B-B14F-4D97-AF65-F5344CB8AC3E}">
        <p14:creationId xmlns:p14="http://schemas.microsoft.com/office/powerpoint/2010/main" val="2967716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xtBox 58"/>
          <p:cNvSpPr txBox="1"/>
          <p:nvPr/>
        </p:nvSpPr>
        <p:spPr>
          <a:xfrm>
            <a:off x="1044995" y="734394"/>
            <a:ext cx="21957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 = T(r)</a:t>
            </a:r>
            <a:endParaRPr lang="en-US" dirty="0"/>
          </a:p>
        </p:txBody>
      </p:sp>
      <p:grpSp>
        <p:nvGrpSpPr>
          <p:cNvPr id="90" name="Group 89"/>
          <p:cNvGrpSpPr/>
          <p:nvPr/>
        </p:nvGrpSpPr>
        <p:grpSpPr>
          <a:xfrm>
            <a:off x="152400" y="1517603"/>
            <a:ext cx="4304516" cy="4253170"/>
            <a:chOff x="729297" y="1530010"/>
            <a:chExt cx="4304516" cy="4253170"/>
          </a:xfrm>
        </p:grpSpPr>
        <p:sp>
          <p:nvSpPr>
            <p:cNvPr id="2" name="Rectangle 1"/>
            <p:cNvSpPr/>
            <p:nvPr/>
          </p:nvSpPr>
          <p:spPr>
            <a:xfrm>
              <a:off x="1905000" y="1739870"/>
              <a:ext cx="2880320" cy="288032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609192" y="4293352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/>
              <a:r>
                <a:rPr lang="en-US" sz="18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  <a:endParaRPr lang="en-IN" sz="1800" dirty="0" smtClean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21552" y="4580662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/>
              <a:r>
                <a:rPr lang="en-US" sz="18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  <a:endParaRPr lang="en-IN" sz="1800" dirty="0" smtClean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461406" y="1530010"/>
              <a:ext cx="5180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/>
              <a:r>
                <a:rPr lang="en-US" sz="18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L-1</a:t>
              </a:r>
              <a:endParaRPr lang="en-IN" sz="1800" dirty="0" smtClean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4515722" y="4620190"/>
              <a:ext cx="5180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/>
              <a:r>
                <a:rPr lang="en-US" sz="18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L-1</a:t>
              </a:r>
              <a:endParaRPr lang="en-IN" sz="1800" dirty="0" smtClean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060822" y="5413848"/>
              <a:ext cx="24801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/>
              <a:r>
                <a:rPr lang="en-US" sz="18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Input intensity level, r  </a:t>
              </a:r>
              <a:endParaRPr lang="en-IN" sz="1800" dirty="0" smtClean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 rot="16200000">
              <a:off x="-409476" y="3013571"/>
              <a:ext cx="26468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/>
              <a:r>
                <a:rPr lang="en-US" sz="18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output intensity level, s  </a:t>
              </a:r>
              <a:endParaRPr lang="en-IN" sz="1800" dirty="0" smtClean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 rot="16200000">
              <a:off x="1162268" y="4149385"/>
              <a:ext cx="6335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/>
              <a:r>
                <a:rPr lang="en-US" sz="18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dark</a:t>
              </a:r>
              <a:endParaRPr lang="en-IN" sz="1800" dirty="0" smtClean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 rot="16200000">
              <a:off x="1207345" y="2054891"/>
              <a:ext cx="6078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/>
              <a:r>
                <a:rPr lang="en-US" sz="18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light</a:t>
              </a:r>
              <a:endParaRPr lang="en-IN" sz="1800" dirty="0" smtClean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1937234" y="4765328"/>
              <a:ext cx="7635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dark</a:t>
              </a:r>
              <a:endParaRPr lang="en-US" sz="18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4047374" y="4839970"/>
              <a:ext cx="7635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light</a:t>
              </a:r>
              <a:endParaRPr lang="en-US" sz="18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5" name="Freeform 74"/>
            <p:cNvSpPr/>
            <p:nvPr/>
          </p:nvSpPr>
          <p:spPr>
            <a:xfrm>
              <a:off x="1976768" y="1750845"/>
              <a:ext cx="2781837" cy="2871989"/>
            </a:xfrm>
            <a:custGeom>
              <a:avLst/>
              <a:gdLst>
                <a:gd name="connsiteX0" fmla="*/ 0 w 2846231"/>
                <a:gd name="connsiteY0" fmla="*/ 2871989 h 2876615"/>
                <a:gd name="connsiteX1" fmla="*/ 1275008 w 2846231"/>
                <a:gd name="connsiteY1" fmla="*/ 2511381 h 2876615"/>
                <a:gd name="connsiteX2" fmla="*/ 1931831 w 2846231"/>
                <a:gd name="connsiteY2" fmla="*/ 553792 h 2876615"/>
                <a:gd name="connsiteX3" fmla="*/ 2846231 w 2846231"/>
                <a:gd name="connsiteY3" fmla="*/ 0 h 2876615"/>
                <a:gd name="connsiteX4" fmla="*/ 2846231 w 2846231"/>
                <a:gd name="connsiteY4" fmla="*/ 0 h 2876615"/>
                <a:gd name="connsiteX0" fmla="*/ 0 w 2846231"/>
                <a:gd name="connsiteY0" fmla="*/ 2871989 h 2872787"/>
                <a:gd name="connsiteX1" fmla="*/ 1313644 w 2846231"/>
                <a:gd name="connsiteY1" fmla="*/ 2356835 h 2872787"/>
                <a:gd name="connsiteX2" fmla="*/ 1931831 w 2846231"/>
                <a:gd name="connsiteY2" fmla="*/ 553792 h 2872787"/>
                <a:gd name="connsiteX3" fmla="*/ 2846231 w 2846231"/>
                <a:gd name="connsiteY3" fmla="*/ 0 h 2872787"/>
                <a:gd name="connsiteX4" fmla="*/ 2846231 w 2846231"/>
                <a:gd name="connsiteY4" fmla="*/ 0 h 2872787"/>
                <a:gd name="connsiteX0" fmla="*/ 0 w 2846231"/>
                <a:gd name="connsiteY0" fmla="*/ 2871989 h 2872996"/>
                <a:gd name="connsiteX1" fmla="*/ 1313644 w 2846231"/>
                <a:gd name="connsiteY1" fmla="*/ 2356835 h 2872996"/>
                <a:gd name="connsiteX2" fmla="*/ 1931831 w 2846231"/>
                <a:gd name="connsiteY2" fmla="*/ 347730 h 2872996"/>
                <a:gd name="connsiteX3" fmla="*/ 2846231 w 2846231"/>
                <a:gd name="connsiteY3" fmla="*/ 0 h 2872996"/>
                <a:gd name="connsiteX4" fmla="*/ 2846231 w 2846231"/>
                <a:gd name="connsiteY4" fmla="*/ 0 h 2872996"/>
                <a:gd name="connsiteX0" fmla="*/ 0 w 2846231"/>
                <a:gd name="connsiteY0" fmla="*/ 2871989 h 2878536"/>
                <a:gd name="connsiteX1" fmla="*/ 1287886 w 2846231"/>
                <a:gd name="connsiteY1" fmla="*/ 2498503 h 2878536"/>
                <a:gd name="connsiteX2" fmla="*/ 1931831 w 2846231"/>
                <a:gd name="connsiteY2" fmla="*/ 347730 h 2878536"/>
                <a:gd name="connsiteX3" fmla="*/ 2846231 w 2846231"/>
                <a:gd name="connsiteY3" fmla="*/ 0 h 2878536"/>
                <a:gd name="connsiteX4" fmla="*/ 2846231 w 2846231"/>
                <a:gd name="connsiteY4" fmla="*/ 0 h 2878536"/>
                <a:gd name="connsiteX0" fmla="*/ 0 w 2781837"/>
                <a:gd name="connsiteY0" fmla="*/ 2871989 h 2878536"/>
                <a:gd name="connsiteX1" fmla="*/ 1223492 w 2781837"/>
                <a:gd name="connsiteY1" fmla="*/ 2498503 h 2878536"/>
                <a:gd name="connsiteX2" fmla="*/ 1867437 w 2781837"/>
                <a:gd name="connsiteY2" fmla="*/ 347730 h 2878536"/>
                <a:gd name="connsiteX3" fmla="*/ 2781837 w 2781837"/>
                <a:gd name="connsiteY3" fmla="*/ 0 h 2878536"/>
                <a:gd name="connsiteX4" fmla="*/ 2781837 w 2781837"/>
                <a:gd name="connsiteY4" fmla="*/ 0 h 2878536"/>
                <a:gd name="connsiteX0" fmla="*/ 0 w 2781837"/>
                <a:gd name="connsiteY0" fmla="*/ 2871989 h 2871989"/>
                <a:gd name="connsiteX1" fmla="*/ 1223492 w 2781837"/>
                <a:gd name="connsiteY1" fmla="*/ 2498503 h 2871989"/>
                <a:gd name="connsiteX2" fmla="*/ 1867437 w 2781837"/>
                <a:gd name="connsiteY2" fmla="*/ 347730 h 2871989"/>
                <a:gd name="connsiteX3" fmla="*/ 2781837 w 2781837"/>
                <a:gd name="connsiteY3" fmla="*/ 0 h 2871989"/>
                <a:gd name="connsiteX4" fmla="*/ 2781837 w 2781837"/>
                <a:gd name="connsiteY4" fmla="*/ 0 h 2871989"/>
                <a:gd name="connsiteX0" fmla="*/ 0 w 2781837"/>
                <a:gd name="connsiteY0" fmla="*/ 2871989 h 2871989"/>
                <a:gd name="connsiteX1" fmla="*/ 1210613 w 2781837"/>
                <a:gd name="connsiteY1" fmla="*/ 2434108 h 2871989"/>
                <a:gd name="connsiteX2" fmla="*/ 1867437 w 2781837"/>
                <a:gd name="connsiteY2" fmla="*/ 347730 h 2871989"/>
                <a:gd name="connsiteX3" fmla="*/ 2781837 w 2781837"/>
                <a:gd name="connsiteY3" fmla="*/ 0 h 2871989"/>
                <a:gd name="connsiteX4" fmla="*/ 2781837 w 2781837"/>
                <a:gd name="connsiteY4" fmla="*/ 0 h 2871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81837" h="2871989">
                  <a:moveTo>
                    <a:pt x="0" y="2871989"/>
                  </a:moveTo>
                  <a:cubicBezTo>
                    <a:pt x="463639" y="2794716"/>
                    <a:pt x="899374" y="2854818"/>
                    <a:pt x="1210613" y="2434108"/>
                  </a:cubicBezTo>
                  <a:cubicBezTo>
                    <a:pt x="1521852" y="2013398"/>
                    <a:pt x="1605566" y="753415"/>
                    <a:pt x="1867437" y="347730"/>
                  </a:cubicBezTo>
                  <a:cubicBezTo>
                    <a:pt x="2129308" y="-57955"/>
                    <a:pt x="2629437" y="57955"/>
                    <a:pt x="2781837" y="0"/>
                  </a:cubicBezTo>
                  <a:lnTo>
                    <a:pt x="2781837" y="0"/>
                  </a:lnTo>
                </a:path>
              </a:pathLst>
            </a:cu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7" name="Straight Connector 76"/>
            <p:cNvCxnSpPr/>
            <p:nvPr/>
          </p:nvCxnSpPr>
          <p:spPr>
            <a:xfrm>
              <a:off x="2971661" y="4421604"/>
              <a:ext cx="0" cy="198586"/>
            </a:xfrm>
            <a:prstGeom prst="line">
              <a:avLst/>
            </a:prstGeom>
            <a:ln w="28575">
              <a:solidFill>
                <a:srgbClr val="0000CC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>
              <a:stCxn id="75" idx="2"/>
            </p:cNvCxnSpPr>
            <p:nvPr/>
          </p:nvCxnSpPr>
          <p:spPr>
            <a:xfrm>
              <a:off x="3844205" y="2098575"/>
              <a:ext cx="14279" cy="2507695"/>
            </a:xfrm>
            <a:prstGeom prst="line">
              <a:avLst/>
            </a:prstGeom>
            <a:ln w="28575">
              <a:solidFill>
                <a:srgbClr val="0000CC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/>
          </p:nvCxnSpPr>
          <p:spPr>
            <a:xfrm flipH="1">
              <a:off x="1922098" y="4421604"/>
              <a:ext cx="1049563" cy="0"/>
            </a:xfrm>
            <a:prstGeom prst="line">
              <a:avLst/>
            </a:prstGeom>
            <a:ln w="28575">
              <a:solidFill>
                <a:srgbClr val="0000CC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>
              <a:stCxn id="75" idx="2"/>
            </p:cNvCxnSpPr>
            <p:nvPr/>
          </p:nvCxnSpPr>
          <p:spPr>
            <a:xfrm flipH="1">
              <a:off x="1922098" y="2098575"/>
              <a:ext cx="1922107" cy="0"/>
            </a:xfrm>
            <a:prstGeom prst="line">
              <a:avLst/>
            </a:prstGeom>
            <a:ln w="28575">
              <a:solidFill>
                <a:srgbClr val="0000CC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9" name="TextBox 88"/>
          <p:cNvSpPr txBox="1"/>
          <p:nvPr/>
        </p:nvSpPr>
        <p:spPr>
          <a:xfrm>
            <a:off x="504402" y="99988"/>
            <a:ext cx="46771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0000CC"/>
                </a:solidFill>
              </a:rPr>
              <a:t>4. Contrast stretching</a:t>
            </a:r>
            <a:endParaRPr lang="en-US" b="1" dirty="0">
              <a:solidFill>
                <a:srgbClr val="0000CC"/>
              </a:solidFill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4876800" y="4792449"/>
            <a:ext cx="4038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2000" i="1" dirty="0" smtClean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Expand a range of intensities at input to desired range at output.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876800" y="1517602"/>
            <a:ext cx="4038600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Sometimes, image viewed in the screen is very dark (poor contrast).</a:t>
            </a:r>
          </a:p>
          <a:p>
            <a:pPr algn="just"/>
            <a:endParaRPr lang="en-US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Poor illumination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dynamic range of the sensor is very small. (capacity to record min and max intensity value)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aperture of lens is not properly set.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7168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717" y="936303"/>
            <a:ext cx="2853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sz="2400" dirty="0" smtClean="0"/>
              <a:t>Contrast stretching </a:t>
            </a:r>
            <a:endParaRPr lang="en-IN" sz="2400" dirty="0" smtClean="0"/>
          </a:p>
        </p:txBody>
      </p:sp>
      <p:grpSp>
        <p:nvGrpSpPr>
          <p:cNvPr id="29" name="Group 28"/>
          <p:cNvGrpSpPr/>
          <p:nvPr/>
        </p:nvGrpSpPr>
        <p:grpSpPr>
          <a:xfrm>
            <a:off x="533400" y="1828800"/>
            <a:ext cx="7982250" cy="4317020"/>
            <a:chOff x="1466550" y="1778980"/>
            <a:chExt cx="7353211" cy="3850330"/>
          </a:xfrm>
        </p:grpSpPr>
        <p:sp>
          <p:nvSpPr>
            <p:cNvPr id="3" name="Rectangle 2"/>
            <p:cNvSpPr/>
            <p:nvPr/>
          </p:nvSpPr>
          <p:spPr>
            <a:xfrm>
              <a:off x="2411760" y="1988840"/>
              <a:ext cx="2880320" cy="288032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4" name="Straight Connector 3"/>
            <p:cNvCxnSpPr/>
            <p:nvPr/>
          </p:nvCxnSpPr>
          <p:spPr>
            <a:xfrm>
              <a:off x="2411760" y="4149080"/>
              <a:ext cx="28803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/>
            <p:cNvCxnSpPr/>
            <p:nvPr/>
          </p:nvCxnSpPr>
          <p:spPr>
            <a:xfrm>
              <a:off x="2411760" y="3429000"/>
              <a:ext cx="28803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/>
            <p:nvPr/>
          </p:nvCxnSpPr>
          <p:spPr>
            <a:xfrm>
              <a:off x="2411760" y="2708920"/>
              <a:ext cx="28803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 rot="5400000">
              <a:off x="2936830" y="2168860"/>
              <a:ext cx="36004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 rot="5400000">
              <a:off x="3656909" y="2168860"/>
              <a:ext cx="36004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rot="5400000">
              <a:off x="4376990" y="2168860"/>
              <a:ext cx="36004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2108738" y="4542322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/>
              <a:r>
                <a:rPr lang="en-US" sz="2000" dirty="0" smtClean="0"/>
                <a:t>0</a:t>
              </a:r>
              <a:endParaRPr lang="en-IN" sz="2000" dirty="0" smtClean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321098" y="4829632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/>
              <a:r>
                <a:rPr lang="en-US" sz="2000" dirty="0" smtClean="0"/>
                <a:t>0</a:t>
              </a:r>
              <a:endParaRPr lang="en-IN" sz="2000" dirty="0" smtClean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925636" y="3950988"/>
              <a:ext cx="54053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/>
              <a:r>
                <a:rPr lang="en-US" sz="2000" dirty="0" smtClean="0"/>
                <a:t>L/4</a:t>
              </a:r>
              <a:endParaRPr lang="en-IN" sz="2000" dirty="0" smtClean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843808" y="4869160"/>
              <a:ext cx="54053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/>
              <a:r>
                <a:rPr lang="en-US" sz="2000" dirty="0" smtClean="0"/>
                <a:t>L/4</a:t>
              </a:r>
              <a:endParaRPr lang="en-IN" sz="2000" dirty="0" smtClean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925636" y="3257946"/>
              <a:ext cx="54053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/>
              <a:r>
                <a:rPr lang="en-US" sz="2000" dirty="0" smtClean="0"/>
                <a:t>L/2</a:t>
              </a:r>
              <a:endParaRPr lang="en-IN" sz="2000" dirty="0" smtClean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790726" y="2507886"/>
              <a:ext cx="6832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/>
              <a:r>
                <a:rPr lang="en-US" sz="2000" dirty="0" smtClean="0"/>
                <a:t>3L/4</a:t>
              </a:r>
              <a:endParaRPr lang="en-IN" sz="2000" dirty="0" smtClean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949732" y="1778980"/>
              <a:ext cx="55496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/>
              <a:r>
                <a:rPr lang="en-US" sz="2000" dirty="0" smtClean="0"/>
                <a:t>L-1</a:t>
              </a:r>
              <a:endParaRPr lang="en-IN" sz="2000" dirty="0" smtClean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563888" y="4869160"/>
              <a:ext cx="54053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/>
              <a:r>
                <a:rPr lang="en-US" sz="2000" dirty="0" smtClean="0"/>
                <a:t>L/2</a:t>
              </a:r>
              <a:endParaRPr lang="en-IN" sz="2000" dirty="0" smtClean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4211960" y="4869160"/>
              <a:ext cx="6832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/>
              <a:r>
                <a:rPr lang="en-US" sz="2000" dirty="0" smtClean="0"/>
                <a:t>3L/4</a:t>
              </a:r>
              <a:endParaRPr lang="en-IN" sz="2000" dirty="0" smtClean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004048" y="4869160"/>
              <a:ext cx="55496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/>
              <a:r>
                <a:rPr lang="en-US" sz="2000" dirty="0" smtClean="0"/>
                <a:t>L-1</a:t>
              </a:r>
              <a:endParaRPr lang="en-IN" sz="2000" dirty="0" smtClean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516248" y="5229200"/>
              <a:ext cx="273183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/>
              <a:r>
                <a:rPr lang="en-US" sz="2000" dirty="0" smtClean="0"/>
                <a:t>Input intensity level, r  </a:t>
              </a:r>
              <a:endParaRPr lang="en-IN" sz="2000" dirty="0" smtClean="0"/>
            </a:p>
          </p:txBody>
        </p:sp>
        <p:sp>
          <p:nvSpPr>
            <p:cNvPr id="21" name="TextBox 20"/>
            <p:cNvSpPr txBox="1"/>
            <p:nvPr/>
          </p:nvSpPr>
          <p:spPr>
            <a:xfrm rot="16200000">
              <a:off x="207712" y="3412568"/>
              <a:ext cx="291778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/>
              <a:r>
                <a:rPr lang="en-US" sz="2000" dirty="0" smtClean="0"/>
                <a:t>output intensity level, s  </a:t>
              </a:r>
              <a:endParaRPr lang="en-IN" sz="2000" dirty="0" smtClean="0"/>
            </a:p>
          </p:txBody>
        </p:sp>
        <p:sp>
          <p:nvSpPr>
            <p:cNvPr id="22" name="Freeform 21"/>
            <p:cNvSpPr/>
            <p:nvPr/>
          </p:nvSpPr>
          <p:spPr>
            <a:xfrm>
              <a:off x="2398426" y="2023672"/>
              <a:ext cx="2863122" cy="2833141"/>
            </a:xfrm>
            <a:custGeom>
              <a:avLst/>
              <a:gdLst>
                <a:gd name="connsiteX0" fmla="*/ 0 w 2863122"/>
                <a:gd name="connsiteY0" fmla="*/ 2833141 h 2833141"/>
                <a:gd name="connsiteX1" fmla="*/ 1094282 w 2863122"/>
                <a:gd name="connsiteY1" fmla="*/ 2488367 h 2833141"/>
                <a:gd name="connsiteX2" fmla="*/ 1828800 w 2863122"/>
                <a:gd name="connsiteY2" fmla="*/ 344774 h 2833141"/>
                <a:gd name="connsiteX3" fmla="*/ 2863122 w 2863122"/>
                <a:gd name="connsiteY3" fmla="*/ 0 h 2833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63122" h="2833141">
                  <a:moveTo>
                    <a:pt x="0" y="2833141"/>
                  </a:moveTo>
                  <a:lnTo>
                    <a:pt x="1094282" y="2488367"/>
                  </a:lnTo>
                  <a:lnTo>
                    <a:pt x="1828800" y="344774"/>
                  </a:lnTo>
                  <a:lnTo>
                    <a:pt x="2863122" y="0"/>
                  </a:lnTo>
                </a:path>
              </a:pathLst>
            </a:cu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129475" y="4524732"/>
              <a:ext cx="82747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/>
              <a:r>
                <a:rPr lang="en-US" sz="2000" dirty="0" smtClean="0"/>
                <a:t>(r</a:t>
              </a:r>
              <a:r>
                <a:rPr lang="en-US" sz="2000" baseline="-25000" dirty="0" smtClean="0"/>
                <a:t>1</a:t>
              </a:r>
              <a:r>
                <a:rPr lang="en-US" sz="2000" dirty="0" smtClean="0"/>
                <a:t>,s</a:t>
              </a:r>
              <a:r>
                <a:rPr lang="en-US" sz="2000" baseline="-25000" dirty="0" smtClean="0"/>
                <a:t>1</a:t>
              </a:r>
              <a:r>
                <a:rPr lang="en-US" sz="2000" dirty="0" smtClean="0"/>
                <a:t>)</a:t>
              </a:r>
              <a:endParaRPr lang="en-IN" sz="2000" dirty="0" smtClean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545349" y="2213808"/>
              <a:ext cx="82747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/>
              <a:r>
                <a:rPr lang="en-US" sz="2000" dirty="0" smtClean="0"/>
                <a:t>(r</a:t>
              </a:r>
              <a:r>
                <a:rPr lang="en-US" sz="2000" baseline="-25000" dirty="0" smtClean="0"/>
                <a:t>2</a:t>
              </a:r>
              <a:r>
                <a:rPr lang="en-US" sz="2000" dirty="0" smtClean="0"/>
                <a:t>,s</a:t>
              </a:r>
              <a:r>
                <a:rPr lang="en-US" sz="2000" baseline="-25000" dirty="0" smtClean="0"/>
                <a:t>2</a:t>
              </a:r>
              <a:r>
                <a:rPr lang="en-US" sz="2000" dirty="0" smtClean="0"/>
                <a:t>)</a:t>
              </a:r>
              <a:endParaRPr lang="en-IN" sz="2000" dirty="0" smtClean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3854862" y="3240014"/>
              <a:ext cx="59663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/>
              <a:r>
                <a:rPr lang="en-US" sz="2000" dirty="0" smtClean="0"/>
                <a:t>T(r)</a:t>
              </a:r>
              <a:endParaRPr lang="en-IN" sz="2000" dirty="0" smtClean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5796136" y="1988840"/>
              <a:ext cx="3023625" cy="707886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just"/>
              <a:r>
                <a:rPr lang="en-US" sz="2000" dirty="0" smtClean="0"/>
                <a:t>Controls the shape of the transformation function  </a:t>
              </a:r>
              <a:endParaRPr lang="en-IN" sz="2000" dirty="0" smtClean="0"/>
            </a:p>
          </p:txBody>
        </p:sp>
        <p:cxnSp>
          <p:nvCxnSpPr>
            <p:cNvPr id="27" name="Straight Arrow Connector 26"/>
            <p:cNvCxnSpPr>
              <a:stCxn id="26" idx="1"/>
            </p:cNvCxnSpPr>
            <p:nvPr/>
          </p:nvCxnSpPr>
          <p:spPr>
            <a:xfrm flipH="1">
              <a:off x="4247343" y="2342784"/>
              <a:ext cx="1548793" cy="40928"/>
            </a:xfrm>
            <a:prstGeom prst="straightConnector1">
              <a:avLst/>
            </a:prstGeom>
            <a:ln>
              <a:solidFill>
                <a:srgbClr val="0000CC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>
              <a:stCxn id="26" idx="1"/>
            </p:cNvCxnSpPr>
            <p:nvPr/>
          </p:nvCxnSpPr>
          <p:spPr>
            <a:xfrm flipH="1">
              <a:off x="3426516" y="2342784"/>
              <a:ext cx="2369619" cy="2199539"/>
            </a:xfrm>
            <a:prstGeom prst="straightConnector1">
              <a:avLst/>
            </a:prstGeom>
            <a:ln>
              <a:solidFill>
                <a:srgbClr val="0000CC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59930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roup 50"/>
          <p:cNvGrpSpPr/>
          <p:nvPr/>
        </p:nvGrpSpPr>
        <p:grpSpPr>
          <a:xfrm>
            <a:off x="304708" y="914400"/>
            <a:ext cx="8458292" cy="5008622"/>
            <a:chOff x="134158" y="914400"/>
            <a:chExt cx="8458292" cy="5008622"/>
          </a:xfrm>
        </p:grpSpPr>
        <p:sp>
          <p:nvSpPr>
            <p:cNvPr id="2" name="Rectangle 1"/>
            <p:cNvSpPr/>
            <p:nvPr/>
          </p:nvSpPr>
          <p:spPr>
            <a:xfrm>
              <a:off x="1124722" y="2276388"/>
              <a:ext cx="2880320" cy="288032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3" name="Straight Connector 2"/>
            <p:cNvCxnSpPr/>
            <p:nvPr/>
          </p:nvCxnSpPr>
          <p:spPr>
            <a:xfrm>
              <a:off x="1124722" y="4436628"/>
              <a:ext cx="28803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Straight Connector 3"/>
            <p:cNvCxnSpPr/>
            <p:nvPr/>
          </p:nvCxnSpPr>
          <p:spPr>
            <a:xfrm>
              <a:off x="1124722" y="3716548"/>
              <a:ext cx="28803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/>
            <p:cNvCxnSpPr/>
            <p:nvPr/>
          </p:nvCxnSpPr>
          <p:spPr>
            <a:xfrm>
              <a:off x="1124722" y="2996468"/>
              <a:ext cx="28803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/>
            <p:nvPr/>
          </p:nvCxnSpPr>
          <p:spPr>
            <a:xfrm rot="5400000">
              <a:off x="1649792" y="2456408"/>
              <a:ext cx="36004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 rot="5400000">
              <a:off x="2369871" y="2456408"/>
              <a:ext cx="36004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 rot="5400000">
              <a:off x="3089952" y="2456408"/>
              <a:ext cx="36004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821700" y="4829870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/>
              <a:r>
                <a:rPr lang="en-US" sz="2000" dirty="0" smtClean="0"/>
                <a:t>0</a:t>
              </a:r>
              <a:endParaRPr lang="en-IN" sz="2000" dirty="0" smtClean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034060" y="5117180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/>
              <a:r>
                <a:rPr lang="en-US" sz="2000" dirty="0" smtClean="0"/>
                <a:t>0</a:t>
              </a:r>
              <a:endParaRPr lang="en-IN" sz="2000" dirty="0" smtClean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38598" y="4238536"/>
              <a:ext cx="54053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/>
              <a:r>
                <a:rPr lang="en-US" sz="2000" dirty="0" smtClean="0"/>
                <a:t>L/4</a:t>
              </a:r>
              <a:endParaRPr lang="en-IN" sz="2000" dirty="0" smtClean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556770" y="5156708"/>
              <a:ext cx="54053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/>
              <a:r>
                <a:rPr lang="en-US" sz="2000" dirty="0" smtClean="0"/>
                <a:t>L/4</a:t>
              </a:r>
              <a:endParaRPr lang="en-IN" sz="2000" dirty="0" smtClean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38598" y="3545494"/>
              <a:ext cx="54053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/>
              <a:r>
                <a:rPr lang="en-US" sz="2000" dirty="0" smtClean="0"/>
                <a:t>L/2</a:t>
              </a:r>
              <a:endParaRPr lang="en-IN" sz="2000" dirty="0" smtClean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03688" y="2795434"/>
              <a:ext cx="6832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/>
              <a:r>
                <a:rPr lang="en-US" sz="2000" dirty="0" smtClean="0"/>
                <a:t>3L/4</a:t>
              </a:r>
              <a:endParaRPr lang="en-IN" sz="2000" dirty="0" smtClean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62694" y="2066528"/>
              <a:ext cx="55496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/>
              <a:r>
                <a:rPr lang="en-US" sz="2000" dirty="0" smtClean="0"/>
                <a:t>L-1</a:t>
              </a:r>
              <a:endParaRPr lang="en-IN" sz="2000" dirty="0" smtClean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276850" y="5156708"/>
              <a:ext cx="54053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/>
              <a:r>
                <a:rPr lang="en-US" sz="2000" dirty="0" smtClean="0"/>
                <a:t>L/2</a:t>
              </a:r>
              <a:endParaRPr lang="en-IN" sz="2000" dirty="0" smtClean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924922" y="5156708"/>
              <a:ext cx="6832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/>
              <a:r>
                <a:rPr lang="en-US" sz="2000" dirty="0" smtClean="0"/>
                <a:t>3L/4</a:t>
              </a:r>
              <a:endParaRPr lang="en-IN" sz="2000" dirty="0" smtClean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717010" y="5156708"/>
              <a:ext cx="55496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/>
              <a:r>
                <a:rPr lang="en-US" sz="2000" dirty="0" smtClean="0"/>
                <a:t>L-1</a:t>
              </a:r>
              <a:endParaRPr lang="en-IN" sz="2000" dirty="0" smtClean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661258" y="5516748"/>
              <a:ext cx="273183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/>
              <a:r>
                <a:rPr lang="en-US" sz="2000" dirty="0" smtClean="0"/>
                <a:t>Input intensity level, r  </a:t>
              </a:r>
              <a:endParaRPr lang="en-IN" sz="2000" dirty="0" smtClean="0"/>
            </a:p>
          </p:txBody>
        </p:sp>
        <p:sp>
          <p:nvSpPr>
            <p:cNvPr id="20" name="TextBox 19"/>
            <p:cNvSpPr txBox="1"/>
            <p:nvPr/>
          </p:nvSpPr>
          <p:spPr>
            <a:xfrm rot="16200000">
              <a:off x="-1079326" y="3700116"/>
              <a:ext cx="291778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/>
              <a:r>
                <a:rPr lang="en-US" sz="2000" dirty="0" smtClean="0"/>
                <a:t>output intensity level, s  </a:t>
              </a:r>
              <a:endParaRPr lang="en-IN" sz="2000" dirty="0" smtClean="0"/>
            </a:p>
          </p:txBody>
        </p:sp>
        <p:sp>
          <p:nvSpPr>
            <p:cNvPr id="21" name="Freeform 20"/>
            <p:cNvSpPr/>
            <p:nvPr/>
          </p:nvSpPr>
          <p:spPr>
            <a:xfrm>
              <a:off x="1111388" y="2311220"/>
              <a:ext cx="2863122" cy="2833141"/>
            </a:xfrm>
            <a:custGeom>
              <a:avLst/>
              <a:gdLst>
                <a:gd name="connsiteX0" fmla="*/ 0 w 2863122"/>
                <a:gd name="connsiteY0" fmla="*/ 2833141 h 2833141"/>
                <a:gd name="connsiteX1" fmla="*/ 1094282 w 2863122"/>
                <a:gd name="connsiteY1" fmla="*/ 2488367 h 2833141"/>
                <a:gd name="connsiteX2" fmla="*/ 1828800 w 2863122"/>
                <a:gd name="connsiteY2" fmla="*/ 344774 h 2833141"/>
                <a:gd name="connsiteX3" fmla="*/ 2863122 w 2863122"/>
                <a:gd name="connsiteY3" fmla="*/ 0 h 2833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63122" h="2833141">
                  <a:moveTo>
                    <a:pt x="0" y="2833141"/>
                  </a:moveTo>
                  <a:lnTo>
                    <a:pt x="1094282" y="2488367"/>
                  </a:lnTo>
                  <a:lnTo>
                    <a:pt x="1828800" y="344774"/>
                  </a:lnTo>
                  <a:lnTo>
                    <a:pt x="2863122" y="0"/>
                  </a:lnTo>
                </a:path>
              </a:pathLst>
            </a:cu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132834" y="4580644"/>
              <a:ext cx="82747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/>
              <a:r>
                <a:rPr lang="en-US" sz="2000" dirty="0" smtClean="0"/>
                <a:t>(r</a:t>
              </a:r>
              <a:r>
                <a:rPr lang="en-US" sz="2000" baseline="-25000" dirty="0" smtClean="0"/>
                <a:t>1</a:t>
              </a:r>
              <a:r>
                <a:rPr lang="en-US" sz="2000" dirty="0" smtClean="0"/>
                <a:t>,s</a:t>
              </a:r>
              <a:r>
                <a:rPr lang="en-US" sz="2000" baseline="-25000" dirty="0" smtClean="0"/>
                <a:t>1</a:t>
              </a:r>
              <a:r>
                <a:rPr lang="en-US" sz="2000" dirty="0" smtClean="0"/>
                <a:t>)</a:t>
              </a:r>
              <a:endParaRPr lang="en-IN" sz="2000" dirty="0" smtClean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132834" y="2636428"/>
              <a:ext cx="82747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/>
              <a:r>
                <a:rPr lang="en-US" sz="2000" dirty="0" smtClean="0"/>
                <a:t>(r</a:t>
              </a:r>
              <a:r>
                <a:rPr lang="en-US" sz="2000" baseline="-25000" dirty="0" smtClean="0"/>
                <a:t>2</a:t>
              </a:r>
              <a:r>
                <a:rPr lang="en-US" sz="2000" dirty="0" smtClean="0"/>
                <a:t>,s</a:t>
              </a:r>
              <a:r>
                <a:rPr lang="en-US" sz="2000" baseline="-25000" dirty="0" smtClean="0"/>
                <a:t>2</a:t>
              </a:r>
              <a:r>
                <a:rPr lang="en-US" sz="2000" dirty="0" smtClean="0"/>
                <a:t>)</a:t>
              </a:r>
              <a:endParaRPr lang="en-IN" sz="2000" dirty="0" smtClean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2567824" y="3527562"/>
              <a:ext cx="59663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/>
              <a:r>
                <a:rPr lang="en-US" sz="2000" dirty="0" smtClean="0"/>
                <a:t>T(r)</a:t>
              </a:r>
              <a:endParaRPr lang="en-IN" sz="2000" dirty="0" smtClean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34158" y="914400"/>
              <a:ext cx="285366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/>
              <a:r>
                <a:rPr lang="en-US" sz="2400" dirty="0" smtClean="0"/>
                <a:t>Contrast stretching </a:t>
              </a:r>
              <a:endParaRPr lang="en-IN" sz="2400" dirty="0" smtClean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3489014" y="1068173"/>
              <a:ext cx="298831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/>
              <a:r>
                <a:rPr lang="en-US" sz="2000" dirty="0" smtClean="0"/>
                <a:t>Suppose r</a:t>
              </a:r>
              <a:r>
                <a:rPr lang="en-US" sz="2000" baseline="-25000" dirty="0" smtClean="0"/>
                <a:t>1</a:t>
              </a:r>
              <a:r>
                <a:rPr lang="en-US" sz="2000" dirty="0" smtClean="0"/>
                <a:t>=s</a:t>
              </a:r>
              <a:r>
                <a:rPr lang="en-US" sz="2000" baseline="-25000" dirty="0" smtClean="0"/>
                <a:t>1</a:t>
              </a:r>
              <a:r>
                <a:rPr lang="en-US" sz="2000" dirty="0" smtClean="0"/>
                <a:t> and r</a:t>
              </a:r>
              <a:r>
                <a:rPr lang="en-US" sz="2000" baseline="-25000" dirty="0" smtClean="0"/>
                <a:t>2</a:t>
              </a:r>
              <a:r>
                <a:rPr lang="en-US" sz="2000" dirty="0" smtClean="0"/>
                <a:t>=s</a:t>
              </a:r>
              <a:r>
                <a:rPr lang="en-US" sz="2000" baseline="-25000" dirty="0" smtClean="0"/>
                <a:t>2</a:t>
              </a:r>
              <a:endParaRPr lang="en-IN" sz="2000" baseline="-25000" dirty="0" smtClean="0"/>
            </a:p>
          </p:txBody>
        </p:sp>
        <p:grpSp>
          <p:nvGrpSpPr>
            <p:cNvPr id="27" name="Group 26"/>
            <p:cNvGrpSpPr/>
            <p:nvPr/>
          </p:nvGrpSpPr>
          <p:grpSpPr>
            <a:xfrm>
              <a:off x="4499992" y="2066528"/>
              <a:ext cx="4092458" cy="3856494"/>
              <a:chOff x="4499992" y="2564904"/>
              <a:chExt cx="4092458" cy="3856494"/>
            </a:xfrm>
          </p:grpSpPr>
          <p:sp>
            <p:nvSpPr>
              <p:cNvPr id="28" name="Rectangle 27"/>
              <p:cNvSpPr/>
              <p:nvPr/>
            </p:nvSpPr>
            <p:spPr>
              <a:xfrm>
                <a:off x="5445202" y="2774764"/>
                <a:ext cx="2880320" cy="2880320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29" name="Straight Connector 28"/>
              <p:cNvCxnSpPr/>
              <p:nvPr/>
            </p:nvCxnSpPr>
            <p:spPr>
              <a:xfrm>
                <a:off x="5445202" y="4935004"/>
                <a:ext cx="288032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>
              <a:xfrm>
                <a:off x="5445202" y="4214924"/>
                <a:ext cx="288032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>
              <a:xfrm>
                <a:off x="5445202" y="3494844"/>
                <a:ext cx="288032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>
              <a:xfrm rot="5400000">
                <a:off x="5970272" y="2954784"/>
                <a:ext cx="36004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>
              <a:xfrm rot="5400000">
                <a:off x="6690351" y="2954784"/>
                <a:ext cx="36004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>
              <a:xfrm rot="5400000">
                <a:off x="7410432" y="2954784"/>
                <a:ext cx="36004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TextBox 34"/>
              <p:cNvSpPr txBox="1"/>
              <p:nvPr/>
            </p:nvSpPr>
            <p:spPr>
              <a:xfrm>
                <a:off x="5142180" y="5328246"/>
                <a:ext cx="32733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just"/>
                <a:r>
                  <a:rPr lang="en-US" sz="2000" dirty="0" smtClean="0"/>
                  <a:t>0</a:t>
                </a:r>
                <a:endParaRPr lang="en-IN" sz="2000" dirty="0" smtClean="0"/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5354540" y="5615556"/>
                <a:ext cx="32733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just"/>
                <a:r>
                  <a:rPr lang="en-US" sz="2000" dirty="0" smtClean="0"/>
                  <a:t>0</a:t>
                </a:r>
                <a:endParaRPr lang="en-IN" sz="2000" dirty="0" smtClean="0"/>
              </a:p>
            </p:txBody>
          </p:sp>
          <p:sp>
            <p:nvSpPr>
              <p:cNvPr id="37" name="TextBox 36"/>
              <p:cNvSpPr txBox="1"/>
              <p:nvPr/>
            </p:nvSpPr>
            <p:spPr>
              <a:xfrm>
                <a:off x="4959078" y="4736912"/>
                <a:ext cx="54053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just"/>
                <a:r>
                  <a:rPr lang="en-US" sz="2000" dirty="0" smtClean="0"/>
                  <a:t>L/4</a:t>
                </a:r>
                <a:endParaRPr lang="en-IN" sz="2000" dirty="0" smtClean="0"/>
              </a:p>
            </p:txBody>
          </p:sp>
          <p:sp>
            <p:nvSpPr>
              <p:cNvPr id="38" name="TextBox 37"/>
              <p:cNvSpPr txBox="1"/>
              <p:nvPr/>
            </p:nvSpPr>
            <p:spPr>
              <a:xfrm>
                <a:off x="5877250" y="5655084"/>
                <a:ext cx="54053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just"/>
                <a:r>
                  <a:rPr lang="en-US" sz="2000" dirty="0" smtClean="0"/>
                  <a:t>L/4</a:t>
                </a:r>
                <a:endParaRPr lang="en-IN" sz="2000" dirty="0" smtClean="0"/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4959078" y="4043870"/>
                <a:ext cx="54053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just"/>
                <a:r>
                  <a:rPr lang="en-US" sz="2000" dirty="0" smtClean="0"/>
                  <a:t>L/2</a:t>
                </a:r>
                <a:endParaRPr lang="en-IN" sz="2000" dirty="0" smtClean="0"/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4824168" y="3293810"/>
                <a:ext cx="68320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just"/>
                <a:r>
                  <a:rPr lang="en-US" sz="2000" dirty="0" smtClean="0"/>
                  <a:t>3L/4</a:t>
                </a:r>
                <a:endParaRPr lang="en-IN" sz="2000" dirty="0" smtClean="0"/>
              </a:p>
            </p:txBody>
          </p:sp>
          <p:sp>
            <p:nvSpPr>
              <p:cNvPr id="41" name="TextBox 40"/>
              <p:cNvSpPr txBox="1"/>
              <p:nvPr/>
            </p:nvSpPr>
            <p:spPr>
              <a:xfrm>
                <a:off x="4983174" y="2564904"/>
                <a:ext cx="55496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just"/>
                <a:r>
                  <a:rPr lang="en-US" sz="2000" dirty="0" smtClean="0"/>
                  <a:t>L-1</a:t>
                </a:r>
                <a:endParaRPr lang="en-IN" sz="2000" dirty="0" smtClean="0"/>
              </a:p>
            </p:txBody>
          </p:sp>
          <p:sp>
            <p:nvSpPr>
              <p:cNvPr id="42" name="TextBox 41"/>
              <p:cNvSpPr txBox="1"/>
              <p:nvPr/>
            </p:nvSpPr>
            <p:spPr>
              <a:xfrm>
                <a:off x="6597330" y="5655084"/>
                <a:ext cx="54053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just"/>
                <a:r>
                  <a:rPr lang="en-US" sz="2000" dirty="0" smtClean="0"/>
                  <a:t>L/2</a:t>
                </a:r>
                <a:endParaRPr lang="en-IN" sz="2000" dirty="0" smtClean="0"/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7245402" y="5655084"/>
                <a:ext cx="68320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just"/>
                <a:r>
                  <a:rPr lang="en-US" sz="2000" dirty="0" smtClean="0"/>
                  <a:t>3L/4</a:t>
                </a:r>
                <a:endParaRPr lang="en-IN" sz="2000" dirty="0" smtClean="0"/>
              </a:p>
            </p:txBody>
          </p:sp>
          <p:sp>
            <p:nvSpPr>
              <p:cNvPr id="44" name="TextBox 43"/>
              <p:cNvSpPr txBox="1"/>
              <p:nvPr/>
            </p:nvSpPr>
            <p:spPr>
              <a:xfrm>
                <a:off x="8037490" y="5655084"/>
                <a:ext cx="55496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just"/>
                <a:r>
                  <a:rPr lang="en-US" sz="2000" dirty="0" smtClean="0"/>
                  <a:t>L-1</a:t>
                </a:r>
                <a:endParaRPr lang="en-IN" sz="2000" dirty="0" smtClean="0"/>
              </a:p>
            </p:txBody>
          </p:sp>
          <p:sp>
            <p:nvSpPr>
              <p:cNvPr id="45" name="TextBox 44"/>
              <p:cNvSpPr txBox="1"/>
              <p:nvPr/>
            </p:nvSpPr>
            <p:spPr>
              <a:xfrm rot="16200000">
                <a:off x="3241154" y="4198492"/>
                <a:ext cx="291778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just"/>
                <a:r>
                  <a:rPr lang="en-US" sz="2000" dirty="0" smtClean="0"/>
                  <a:t>output intensity level, s  </a:t>
                </a:r>
                <a:endParaRPr lang="en-IN" sz="2000" dirty="0" smtClean="0"/>
              </a:p>
            </p:txBody>
          </p:sp>
          <p:sp>
            <p:nvSpPr>
              <p:cNvPr id="46" name="TextBox 45"/>
              <p:cNvSpPr txBox="1"/>
              <p:nvPr/>
            </p:nvSpPr>
            <p:spPr>
              <a:xfrm>
                <a:off x="5937621" y="5013176"/>
                <a:ext cx="97654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just"/>
                <a:r>
                  <a:rPr lang="en-US" sz="2000" dirty="0" smtClean="0"/>
                  <a:t>(r</a:t>
                </a:r>
                <a:r>
                  <a:rPr lang="en-US" sz="2000" baseline="-25000" dirty="0" smtClean="0"/>
                  <a:t>1</a:t>
                </a:r>
                <a:r>
                  <a:rPr lang="en-US" sz="2000" dirty="0" smtClean="0"/>
                  <a:t>,=s</a:t>
                </a:r>
                <a:r>
                  <a:rPr lang="en-US" sz="2000" baseline="-25000" dirty="0" smtClean="0"/>
                  <a:t>1</a:t>
                </a:r>
                <a:r>
                  <a:rPr lang="en-US" sz="2000" dirty="0" smtClean="0"/>
                  <a:t>)</a:t>
                </a:r>
                <a:endParaRPr lang="en-IN" sz="2000" dirty="0" smtClean="0"/>
              </a:p>
            </p:txBody>
          </p:sp>
          <p:sp>
            <p:nvSpPr>
              <p:cNvPr id="47" name="TextBox 46"/>
              <p:cNvSpPr txBox="1"/>
              <p:nvPr/>
            </p:nvSpPr>
            <p:spPr>
              <a:xfrm>
                <a:off x="6805537" y="3212976"/>
                <a:ext cx="104708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just"/>
                <a:r>
                  <a:rPr lang="en-US" sz="2000" dirty="0" smtClean="0"/>
                  <a:t>(r</a:t>
                </a:r>
                <a:r>
                  <a:rPr lang="en-US" sz="2000" baseline="-25000" dirty="0" smtClean="0"/>
                  <a:t>2</a:t>
                </a:r>
                <a:r>
                  <a:rPr lang="en-US" sz="2000" dirty="0" smtClean="0"/>
                  <a:t>,= s</a:t>
                </a:r>
                <a:r>
                  <a:rPr lang="en-US" sz="2000" baseline="-25000" dirty="0" smtClean="0"/>
                  <a:t>2</a:t>
                </a:r>
                <a:r>
                  <a:rPr lang="en-US" sz="2000" dirty="0" smtClean="0"/>
                  <a:t>)</a:t>
                </a:r>
                <a:endParaRPr lang="en-IN" sz="2000" dirty="0" smtClean="0"/>
              </a:p>
            </p:txBody>
          </p:sp>
          <p:sp>
            <p:nvSpPr>
              <p:cNvPr id="48" name="TextBox 47"/>
              <p:cNvSpPr txBox="1"/>
              <p:nvPr/>
            </p:nvSpPr>
            <p:spPr>
              <a:xfrm>
                <a:off x="6888304" y="4025938"/>
                <a:ext cx="59663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just"/>
                <a:r>
                  <a:rPr lang="en-US" sz="2000" dirty="0" smtClean="0"/>
                  <a:t>T(r)</a:t>
                </a:r>
                <a:endParaRPr lang="en-IN" sz="2000" dirty="0" smtClean="0"/>
              </a:p>
            </p:txBody>
          </p:sp>
          <p:cxnSp>
            <p:nvCxnSpPr>
              <p:cNvPr id="49" name="Straight Connector 48"/>
              <p:cNvCxnSpPr/>
              <p:nvPr/>
            </p:nvCxnSpPr>
            <p:spPr>
              <a:xfrm rot="5400000" flipH="1" flipV="1">
                <a:off x="5485007" y="2799138"/>
                <a:ext cx="2834628" cy="2798209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" name="TextBox 49"/>
              <p:cNvSpPr txBox="1"/>
              <p:nvPr/>
            </p:nvSpPr>
            <p:spPr>
              <a:xfrm>
                <a:off x="5580112" y="6021288"/>
                <a:ext cx="273183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just"/>
                <a:r>
                  <a:rPr lang="en-US" sz="2000" dirty="0" smtClean="0"/>
                  <a:t>Input intensity level, r  </a:t>
                </a:r>
                <a:endParaRPr lang="en-IN" sz="2000" dirty="0" smtClean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33000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80999" y="892805"/>
            <a:ext cx="8013123" cy="18466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eaLnBrk="1" hangingPunct="1">
              <a:tabLst>
                <a:tab pos="5381625" algn="l"/>
              </a:tabLst>
            </a:pPr>
            <a:r>
              <a:rPr lang="en-US" sz="2400" u="sng" dirty="0">
                <a:latin typeface="Arial" panose="020B0604020202020204" pitchFamily="34" charset="0"/>
                <a:cs typeface="Arial" panose="020B0604020202020204" pitchFamily="34" charset="0"/>
              </a:rPr>
              <a:t>Common image formats </a:t>
            </a:r>
            <a:r>
              <a:rPr lang="en-US" sz="2400" u="sng" dirty="0" smtClean="0">
                <a:latin typeface="Arial" panose="020B0604020202020204" pitchFamily="34" charset="0"/>
                <a:cs typeface="Arial" panose="020B0604020202020204" pitchFamily="34" charset="0"/>
              </a:rPr>
              <a:t>include:</a:t>
            </a:r>
          </a:p>
          <a:p>
            <a:pPr marL="0" indent="0" eaLnBrk="1" hangingPunct="1">
              <a:tabLst>
                <a:tab pos="5381625" algn="l"/>
              </a:tabLst>
            </a:pPr>
            <a:endParaRPr lang="en-US" sz="1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eaLnBrk="1" hangingPunct="1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5381625" algn="l"/>
              </a:tabLst>
            </a:pP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1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sample per point (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B&amp;W/binary, Grayscale)</a:t>
            </a:r>
          </a:p>
          <a:p>
            <a:pPr marL="342900" indent="-342900" eaLnBrk="1" hangingPunct="1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5381625" algn="l"/>
              </a:tabLst>
            </a:pP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3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samples per point (Red, Green, and Blue)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99" y="3276600"/>
            <a:ext cx="8089323" cy="231457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04800" y="58073"/>
            <a:ext cx="116089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cont</a:t>
            </a:r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451385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7978" y="815839"/>
            <a:ext cx="31085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Contrast stretching </a:t>
            </a:r>
            <a:endParaRPr lang="en-IN" sz="24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124722" y="2504988"/>
            <a:ext cx="2880320" cy="288032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1124722" y="4665228"/>
            <a:ext cx="28803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1124722" y="3945148"/>
            <a:ext cx="28803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124722" y="3225068"/>
            <a:ext cx="28803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rot="5400000">
            <a:off x="1649792" y="2685008"/>
            <a:ext cx="36004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rot="5400000">
            <a:off x="2369871" y="2685008"/>
            <a:ext cx="36004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rot="5400000">
            <a:off x="3089952" y="2685008"/>
            <a:ext cx="36004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828914" y="505847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lang="en-IN" sz="1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41274" y="534578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lang="en-IN" sz="1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56231" y="4467136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L/4</a:t>
            </a:r>
            <a:endParaRPr lang="en-IN" sz="1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574403" y="5385308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L/4</a:t>
            </a:r>
            <a:endParaRPr lang="en-IN" sz="1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56231" y="3774094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L/2</a:t>
            </a:r>
            <a:endParaRPr lang="en-IN" sz="1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28534" y="3024034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3L/4</a:t>
            </a:r>
            <a:endParaRPr lang="en-IN" sz="1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81128" y="2295128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L-1</a:t>
            </a:r>
            <a:endParaRPr lang="en-IN" sz="1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294483" y="5385308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L/2</a:t>
            </a:r>
            <a:endParaRPr lang="en-IN" sz="1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949768" y="5385308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3L/4</a:t>
            </a:r>
            <a:endParaRPr lang="en-IN" sz="1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735444" y="5385308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L-1</a:t>
            </a:r>
            <a:endParaRPr lang="en-IN" sz="1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787094" y="5745348"/>
            <a:ext cx="2480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Input intensity level, r  </a:t>
            </a:r>
            <a:endParaRPr lang="en-IN" sz="1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 rot="16200000">
            <a:off x="-943872" y="3944105"/>
            <a:ext cx="2646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output intensity level, s  </a:t>
            </a:r>
            <a:endParaRPr lang="en-IN" sz="1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Freeform 21"/>
          <p:cNvSpPr/>
          <p:nvPr/>
        </p:nvSpPr>
        <p:spPr>
          <a:xfrm>
            <a:off x="1111388" y="2539820"/>
            <a:ext cx="2863122" cy="2833141"/>
          </a:xfrm>
          <a:custGeom>
            <a:avLst/>
            <a:gdLst>
              <a:gd name="connsiteX0" fmla="*/ 0 w 2863122"/>
              <a:gd name="connsiteY0" fmla="*/ 2833141 h 2833141"/>
              <a:gd name="connsiteX1" fmla="*/ 1094282 w 2863122"/>
              <a:gd name="connsiteY1" fmla="*/ 2488367 h 2833141"/>
              <a:gd name="connsiteX2" fmla="*/ 1828800 w 2863122"/>
              <a:gd name="connsiteY2" fmla="*/ 344774 h 2833141"/>
              <a:gd name="connsiteX3" fmla="*/ 2863122 w 2863122"/>
              <a:gd name="connsiteY3" fmla="*/ 0 h 2833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63122" h="2833141">
                <a:moveTo>
                  <a:pt x="0" y="2833141"/>
                </a:moveTo>
                <a:lnTo>
                  <a:pt x="1094282" y="2488367"/>
                </a:lnTo>
                <a:lnTo>
                  <a:pt x="1828800" y="344774"/>
                </a:lnTo>
                <a:lnTo>
                  <a:pt x="2863122" y="0"/>
                </a:lnTo>
              </a:path>
            </a:pathLst>
          </a:cu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 sz="1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164093" y="4809244"/>
            <a:ext cx="764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(r</a:t>
            </a:r>
            <a:r>
              <a:rPr lang="en-US" sz="1800" baseline="-25000" dirty="0" smtClean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,s</a:t>
            </a:r>
            <a:r>
              <a:rPr lang="en-US" sz="1800" baseline="-25000" dirty="0" smtClean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IN" sz="1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164093" y="2865028"/>
            <a:ext cx="764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(r</a:t>
            </a:r>
            <a:r>
              <a:rPr lang="en-US" sz="1800" baseline="-25000" dirty="0" smtClean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,s</a:t>
            </a:r>
            <a:r>
              <a:rPr lang="en-US" sz="1800" baseline="-25000" dirty="0" smtClean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IN" sz="1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587861" y="3756162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T(r)</a:t>
            </a:r>
            <a:endParaRPr lang="en-IN" sz="1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81850" y="1606986"/>
            <a:ext cx="41713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Suppose r</a:t>
            </a:r>
            <a:r>
              <a:rPr lang="en-US" sz="2000" baseline="-25000" dirty="0" smtClean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=r</a:t>
            </a:r>
            <a:r>
              <a:rPr lang="en-US" sz="2000" baseline="-25000" dirty="0" smtClean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and s</a:t>
            </a:r>
            <a:r>
              <a:rPr lang="en-US" sz="2000" baseline="-25000" dirty="0" smtClean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=0 and s</a:t>
            </a:r>
            <a:r>
              <a:rPr lang="en-US" sz="2000" baseline="-25000" dirty="0" smtClean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=L-1</a:t>
            </a:r>
            <a:endParaRPr lang="en-IN" sz="2000" baseline="-25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4694285" y="2190198"/>
            <a:ext cx="4072359" cy="3962584"/>
            <a:chOff x="4694285" y="2459974"/>
            <a:chExt cx="4072359" cy="3962584"/>
          </a:xfrm>
        </p:grpSpPr>
        <p:sp>
          <p:nvSpPr>
            <p:cNvPr id="28" name="Rectangle 27"/>
            <p:cNvSpPr/>
            <p:nvPr/>
          </p:nvSpPr>
          <p:spPr>
            <a:xfrm>
              <a:off x="5624106" y="2812866"/>
              <a:ext cx="2880320" cy="288032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8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29" name="Straight Connector 28"/>
            <p:cNvCxnSpPr/>
            <p:nvPr/>
          </p:nvCxnSpPr>
          <p:spPr>
            <a:xfrm>
              <a:off x="5624106" y="4973106"/>
              <a:ext cx="28803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5624106" y="4253026"/>
              <a:ext cx="28803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5624106" y="3532946"/>
              <a:ext cx="28803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 rot="5400000">
              <a:off x="6149176" y="2992886"/>
              <a:ext cx="36004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 rot="5400000">
              <a:off x="6869255" y="2992886"/>
              <a:ext cx="36004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rot="5400000">
              <a:off x="7589336" y="2992886"/>
              <a:ext cx="36004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/>
            <p:cNvSpPr txBox="1"/>
            <p:nvPr/>
          </p:nvSpPr>
          <p:spPr>
            <a:xfrm>
              <a:off x="5328298" y="5366348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/>
              <a:r>
                <a:rPr lang="en-US" sz="18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  <a:endParaRPr lang="en-IN" sz="1800" dirty="0" smtClean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5540658" y="5653658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/>
              <a:r>
                <a:rPr lang="en-US" sz="18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  <a:endParaRPr lang="en-IN" sz="1800" dirty="0" smtClean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5155615" y="4775014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/>
              <a:r>
                <a:rPr lang="en-US" sz="18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L/4</a:t>
              </a:r>
              <a:endParaRPr lang="en-IN" sz="1800" dirty="0" smtClean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6073787" y="5693186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/>
              <a:r>
                <a:rPr lang="en-US" sz="18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L/4</a:t>
              </a:r>
              <a:endParaRPr lang="en-IN" sz="1800" dirty="0" smtClean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5155615" y="4081972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/>
              <a:r>
                <a:rPr lang="en-US" sz="18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L/2</a:t>
              </a:r>
              <a:endParaRPr lang="en-IN" sz="1800" dirty="0" smtClean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5027918" y="3331912"/>
              <a:ext cx="6335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/>
              <a:r>
                <a:rPr lang="en-US" sz="18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3L/4</a:t>
              </a:r>
              <a:endParaRPr lang="en-IN" sz="1800" dirty="0" smtClean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5180512" y="2603006"/>
              <a:ext cx="5180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/>
              <a:r>
                <a:rPr lang="en-US" sz="18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L-1</a:t>
              </a:r>
              <a:endParaRPr lang="en-IN" sz="1800" dirty="0" smtClean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6793867" y="5693186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/>
              <a:r>
                <a:rPr lang="en-US" sz="18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L/2</a:t>
              </a:r>
              <a:endParaRPr lang="en-IN" sz="1800" dirty="0" smtClean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7449152" y="5693186"/>
              <a:ext cx="6335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/>
              <a:r>
                <a:rPr lang="en-US" sz="18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3L/4</a:t>
              </a:r>
              <a:endParaRPr lang="en-IN" sz="1800" dirty="0" smtClean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8234828" y="5693186"/>
              <a:ext cx="5180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/>
              <a:r>
                <a:rPr lang="en-US" sz="18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L-1</a:t>
              </a:r>
              <a:endParaRPr lang="en-IN" sz="1800" dirty="0" smtClean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6286478" y="6053226"/>
              <a:ext cx="24801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/>
              <a:r>
                <a:rPr lang="en-US" sz="18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Input intensity level, r  </a:t>
              </a:r>
              <a:endParaRPr lang="en-IN" sz="1800" dirty="0" smtClean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 rot="16200000">
              <a:off x="3555512" y="4251983"/>
              <a:ext cx="26468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/>
              <a:r>
                <a:rPr lang="en-US" sz="18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output intensity level, s  </a:t>
              </a:r>
              <a:endParaRPr lang="en-IN" sz="1800" dirty="0" smtClean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7087245" y="4064040"/>
              <a:ext cx="5565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/>
              <a:r>
                <a:rPr lang="en-US" sz="18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T(r)</a:t>
              </a:r>
              <a:endParaRPr lang="en-IN" sz="1800" dirty="0" smtClean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8" name="Freeform 47"/>
            <p:cNvSpPr/>
            <p:nvPr/>
          </p:nvSpPr>
          <p:spPr>
            <a:xfrm>
              <a:off x="5636302" y="2848131"/>
              <a:ext cx="2878111" cy="2848131"/>
            </a:xfrm>
            <a:custGeom>
              <a:avLst/>
              <a:gdLst>
                <a:gd name="connsiteX0" fmla="*/ 0 w 2878111"/>
                <a:gd name="connsiteY0" fmla="*/ 2848131 h 2848131"/>
                <a:gd name="connsiteX1" fmla="*/ 1439055 w 2878111"/>
                <a:gd name="connsiteY1" fmla="*/ 2848131 h 2848131"/>
                <a:gd name="connsiteX2" fmla="*/ 1394085 w 2878111"/>
                <a:gd name="connsiteY2" fmla="*/ 0 h 2848131"/>
                <a:gd name="connsiteX3" fmla="*/ 2878111 w 2878111"/>
                <a:gd name="connsiteY3" fmla="*/ 0 h 2848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78111" h="2848131">
                  <a:moveTo>
                    <a:pt x="0" y="2848131"/>
                  </a:moveTo>
                  <a:lnTo>
                    <a:pt x="1439055" y="2848131"/>
                  </a:lnTo>
                  <a:lnTo>
                    <a:pt x="1394085" y="0"/>
                  </a:lnTo>
                  <a:lnTo>
                    <a:pt x="2878111" y="0"/>
                  </a:lnTo>
                </a:path>
              </a:pathLst>
            </a:cu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 sz="18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6679407" y="5301208"/>
              <a:ext cx="5004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/>
              <a:r>
                <a:rPr lang="en-US" sz="18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(r</a:t>
              </a:r>
              <a:r>
                <a:rPr lang="en-US" sz="1800" baseline="-250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r>
                <a:rPr lang="en-US" sz="18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  <a:endParaRPr lang="en-IN" sz="1800" dirty="0" smtClean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6617103" y="2459974"/>
              <a:ext cx="5004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/>
              <a:r>
                <a:rPr lang="en-US" sz="18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(r</a:t>
              </a:r>
              <a:r>
                <a:rPr lang="en-US" sz="1800" baseline="-250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r>
                <a:rPr lang="en-US" sz="18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  <a:endParaRPr lang="en-IN" sz="1800" dirty="0" smtClean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71702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08520" y="1737312"/>
            <a:ext cx="5161019" cy="450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19431" y="1734370"/>
            <a:ext cx="5161019" cy="450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TextBox 3"/>
          <p:cNvSpPr txBox="1"/>
          <p:nvPr/>
        </p:nvSpPr>
        <p:spPr>
          <a:xfrm>
            <a:off x="258081" y="685800"/>
            <a:ext cx="44278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sz="2400" dirty="0" smtClean="0"/>
              <a:t>Contrast stretching  (Example) </a:t>
            </a:r>
            <a:endParaRPr lang="en-IN" sz="2400" dirty="0" smtClean="0"/>
          </a:p>
        </p:txBody>
      </p:sp>
    </p:spTree>
    <p:extLst>
      <p:ext uri="{BB962C8B-B14F-4D97-AF65-F5344CB8AC3E}">
        <p14:creationId xmlns:p14="http://schemas.microsoft.com/office/powerpoint/2010/main" val="2865452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71600" y="990600"/>
            <a:ext cx="5800725" cy="5057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815454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534056" y="1524000"/>
            <a:ext cx="5800725" cy="5057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62400" y="1523999"/>
            <a:ext cx="5800725" cy="5057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TextBox 3"/>
          <p:cNvSpPr txBox="1"/>
          <p:nvPr/>
        </p:nvSpPr>
        <p:spPr>
          <a:xfrm>
            <a:off x="152400" y="685800"/>
            <a:ext cx="44278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sz="2400" dirty="0" smtClean="0"/>
              <a:t>Contrast stretching  (Example) </a:t>
            </a:r>
            <a:endParaRPr lang="en-IN" sz="2400" dirty="0" smtClean="0"/>
          </a:p>
        </p:txBody>
      </p:sp>
    </p:spTree>
    <p:extLst>
      <p:ext uri="{BB962C8B-B14F-4D97-AF65-F5344CB8AC3E}">
        <p14:creationId xmlns:p14="http://schemas.microsoft.com/office/powerpoint/2010/main" val="1319361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04800" y="147935"/>
            <a:ext cx="35221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sz="2400" dirty="0" smtClean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5. Intensity Level slicing </a:t>
            </a:r>
            <a:endParaRPr lang="en-IN" sz="2400" dirty="0" smtClean="0">
              <a:solidFill>
                <a:srgbClr val="0000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04800" y="1600200"/>
            <a:ext cx="874846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Highlighting specific range of intensities.</a:t>
            </a:r>
          </a:p>
          <a:p>
            <a:pPr algn="just"/>
            <a:endParaRPr lang="en-US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  Example : </a:t>
            </a:r>
          </a:p>
          <a:p>
            <a:pPr marL="1257300" lvl="2" indent="-342900" algn="just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Enhancing features such as masses of water in the satellite imagery</a:t>
            </a:r>
          </a:p>
          <a:p>
            <a:pPr marL="1257300" lvl="2" indent="-342900" algn="just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Enhancing flaws in X-ray images. </a:t>
            </a:r>
          </a:p>
          <a:p>
            <a:pPr marL="0" lvl="2" algn="just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2" algn="just"/>
            <a:endParaRPr lang="en-US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2" algn="just"/>
            <a:r>
              <a:rPr lang="en-US" sz="2000" i="1" dirty="0" smtClean="0">
                <a:latin typeface="Arial" panose="020B0604020202020204" pitchFamily="34" charset="0"/>
                <a:cs typeface="Arial" panose="020B0604020202020204" pitchFamily="34" charset="0"/>
              </a:rPr>
              <a:t>Contrast stretching: whole image intensity is affected</a:t>
            </a:r>
          </a:p>
        </p:txBody>
      </p:sp>
    </p:spTree>
    <p:extLst>
      <p:ext uri="{BB962C8B-B14F-4D97-AF65-F5344CB8AC3E}">
        <p14:creationId xmlns:p14="http://schemas.microsoft.com/office/powerpoint/2010/main" val="610694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/>
          <p:cNvSpPr/>
          <p:nvPr/>
        </p:nvSpPr>
        <p:spPr>
          <a:xfrm>
            <a:off x="2404310" y="1862698"/>
            <a:ext cx="3613734" cy="3601939"/>
          </a:xfrm>
          <a:custGeom>
            <a:avLst/>
            <a:gdLst>
              <a:gd name="connsiteX0" fmla="*/ 0 w 2908092"/>
              <a:gd name="connsiteY0" fmla="*/ 0 h 2893102"/>
              <a:gd name="connsiteX1" fmla="*/ 14990 w 2908092"/>
              <a:gd name="connsiteY1" fmla="*/ 2893102 h 2893102"/>
              <a:gd name="connsiteX2" fmla="*/ 2908092 w 2908092"/>
              <a:gd name="connsiteY2" fmla="*/ 2893102 h 2893102"/>
              <a:gd name="connsiteX3" fmla="*/ 2908092 w 2908092"/>
              <a:gd name="connsiteY3" fmla="*/ 2893102 h 2893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08092" h="2893102">
                <a:moveTo>
                  <a:pt x="0" y="0"/>
                </a:moveTo>
                <a:cubicBezTo>
                  <a:pt x="4997" y="964367"/>
                  <a:pt x="9993" y="1928735"/>
                  <a:pt x="14990" y="2893102"/>
                </a:cubicBezTo>
                <a:lnTo>
                  <a:pt x="2908092" y="2893102"/>
                </a:lnTo>
                <a:lnTo>
                  <a:pt x="2908092" y="2893102"/>
                </a:lnTo>
              </a:path>
            </a:pathLst>
          </a:custGeom>
          <a:ln>
            <a:solidFill>
              <a:srgbClr val="1011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Freeform 2"/>
          <p:cNvSpPr/>
          <p:nvPr/>
        </p:nvSpPr>
        <p:spPr>
          <a:xfrm>
            <a:off x="2419300" y="1862698"/>
            <a:ext cx="3598744" cy="3601939"/>
          </a:xfrm>
          <a:custGeom>
            <a:avLst/>
            <a:gdLst>
              <a:gd name="connsiteX0" fmla="*/ 0 w 2893102"/>
              <a:gd name="connsiteY0" fmla="*/ 0 h 2878111"/>
              <a:gd name="connsiteX1" fmla="*/ 2863122 w 2893102"/>
              <a:gd name="connsiteY1" fmla="*/ 0 h 2878111"/>
              <a:gd name="connsiteX2" fmla="*/ 2893102 w 2893102"/>
              <a:gd name="connsiteY2" fmla="*/ 2878111 h 28781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93102" h="2878111">
                <a:moveTo>
                  <a:pt x="0" y="0"/>
                </a:moveTo>
                <a:lnTo>
                  <a:pt x="2863122" y="0"/>
                </a:lnTo>
                <a:lnTo>
                  <a:pt x="2893102" y="2878111"/>
                </a:lnTo>
              </a:path>
            </a:pathLst>
          </a:custGeom>
          <a:ln>
            <a:solidFill>
              <a:srgbClr val="101141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4" name="Straight Connector 3"/>
          <p:cNvCxnSpPr/>
          <p:nvPr/>
        </p:nvCxnSpPr>
        <p:spPr>
          <a:xfrm>
            <a:off x="2417644" y="4743018"/>
            <a:ext cx="28803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2417644" y="4022938"/>
            <a:ext cx="28803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2417644" y="3302858"/>
            <a:ext cx="28803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2417644" y="2582778"/>
            <a:ext cx="28803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rot="5400000">
            <a:off x="2957704" y="5283078"/>
            <a:ext cx="3600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rot="5400000">
            <a:off x="3662794" y="5300568"/>
            <a:ext cx="3600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rot="5400000">
            <a:off x="4379932" y="5285578"/>
            <a:ext cx="3600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rot="5400000">
            <a:off x="5102954" y="5285578"/>
            <a:ext cx="3600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141660" y="5319082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sz="2000" dirty="0" smtClean="0"/>
              <a:t>0</a:t>
            </a:r>
            <a:endParaRPr lang="en-IN" sz="2000" dirty="0" smtClean="0"/>
          </a:p>
        </p:txBody>
      </p:sp>
      <p:sp>
        <p:nvSpPr>
          <p:cNvPr id="13" name="TextBox 12"/>
          <p:cNvSpPr txBox="1"/>
          <p:nvPr/>
        </p:nvSpPr>
        <p:spPr>
          <a:xfrm>
            <a:off x="1937684" y="1529696"/>
            <a:ext cx="5549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sz="2000" dirty="0" smtClean="0"/>
              <a:t>L-1</a:t>
            </a:r>
            <a:endParaRPr lang="en-IN" sz="2000" dirty="0" smtClean="0"/>
          </a:p>
        </p:txBody>
      </p:sp>
      <p:sp>
        <p:nvSpPr>
          <p:cNvPr id="14" name="TextBox 13"/>
          <p:cNvSpPr txBox="1"/>
          <p:nvPr/>
        </p:nvSpPr>
        <p:spPr>
          <a:xfrm>
            <a:off x="5658004" y="5391090"/>
            <a:ext cx="5549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sz="2000" dirty="0" smtClean="0"/>
              <a:t>L-1</a:t>
            </a:r>
            <a:endParaRPr lang="en-IN" sz="2000" dirty="0" smtClean="0"/>
          </a:p>
        </p:txBody>
      </p:sp>
      <p:sp>
        <p:nvSpPr>
          <p:cNvPr id="15" name="Rounded Rectangular Callout 14"/>
          <p:cNvSpPr/>
          <p:nvPr/>
        </p:nvSpPr>
        <p:spPr>
          <a:xfrm>
            <a:off x="6876256" y="3002778"/>
            <a:ext cx="971600" cy="612648"/>
          </a:xfrm>
          <a:prstGeom prst="wedgeRoundRectCallout">
            <a:avLst>
              <a:gd name="adj1" fmla="val -250272"/>
              <a:gd name="adj2" fmla="val -50217"/>
              <a:gd name="adj3" fmla="val 16667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T(r)</a:t>
            </a:r>
            <a:endParaRPr lang="en-IN" sz="2400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6018044" y="5175066"/>
            <a:ext cx="3048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sz="2400" b="1" dirty="0" smtClean="0"/>
              <a:t>r</a:t>
            </a:r>
            <a:endParaRPr lang="en-IN" sz="2400" b="1" dirty="0" smtClean="0"/>
          </a:p>
        </p:txBody>
      </p:sp>
      <p:sp>
        <p:nvSpPr>
          <p:cNvPr id="17" name="TextBox 16"/>
          <p:cNvSpPr txBox="1"/>
          <p:nvPr/>
        </p:nvSpPr>
        <p:spPr>
          <a:xfrm>
            <a:off x="2031956" y="3158842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sz="2400" b="1" dirty="0" smtClean="0"/>
              <a:t>s</a:t>
            </a:r>
            <a:endParaRPr lang="en-IN" sz="2400" b="1" dirty="0" smtClean="0"/>
          </a:p>
        </p:txBody>
      </p:sp>
      <p:sp>
        <p:nvSpPr>
          <p:cNvPr id="18" name="TextBox 17"/>
          <p:cNvSpPr txBox="1"/>
          <p:nvPr/>
        </p:nvSpPr>
        <p:spPr>
          <a:xfrm>
            <a:off x="1937684" y="1529696"/>
            <a:ext cx="5549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sz="2000" dirty="0" smtClean="0"/>
              <a:t>L-1</a:t>
            </a:r>
            <a:endParaRPr lang="en-IN" sz="2000" dirty="0" smtClean="0"/>
          </a:p>
        </p:txBody>
      </p:sp>
      <p:cxnSp>
        <p:nvCxnSpPr>
          <p:cNvPr id="19" name="Straight Connector 18"/>
          <p:cNvCxnSpPr/>
          <p:nvPr/>
        </p:nvCxnSpPr>
        <p:spPr>
          <a:xfrm rot="5400000">
            <a:off x="1979712" y="4037928"/>
            <a:ext cx="2880320" cy="0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rot="5400000">
            <a:off x="2771800" y="4034986"/>
            <a:ext cx="2880320" cy="0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reeform 20"/>
          <p:cNvSpPr/>
          <p:nvPr/>
        </p:nvSpPr>
        <p:spPr>
          <a:xfrm>
            <a:off x="2428407" y="1882540"/>
            <a:ext cx="3567659" cy="3567659"/>
          </a:xfrm>
          <a:custGeom>
            <a:avLst/>
            <a:gdLst>
              <a:gd name="connsiteX0" fmla="*/ 0 w 3567659"/>
              <a:gd name="connsiteY0" fmla="*/ 3567659 h 3567659"/>
              <a:gd name="connsiteX1" fmla="*/ 1004341 w 3567659"/>
              <a:gd name="connsiteY1" fmla="*/ 2503357 h 3567659"/>
              <a:gd name="connsiteX2" fmla="*/ 1004341 w 3567659"/>
              <a:gd name="connsiteY2" fmla="*/ 704538 h 3567659"/>
              <a:gd name="connsiteX3" fmla="*/ 1798819 w 3567659"/>
              <a:gd name="connsiteY3" fmla="*/ 719528 h 3567659"/>
              <a:gd name="connsiteX4" fmla="*/ 1783829 w 3567659"/>
              <a:gd name="connsiteY4" fmla="*/ 1783829 h 3567659"/>
              <a:gd name="connsiteX5" fmla="*/ 3567659 w 3567659"/>
              <a:gd name="connsiteY5" fmla="*/ 0 h 35676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67659" h="3567659">
                <a:moveTo>
                  <a:pt x="0" y="3567659"/>
                </a:moveTo>
                <a:lnTo>
                  <a:pt x="1004341" y="2503357"/>
                </a:lnTo>
                <a:lnTo>
                  <a:pt x="1004341" y="704538"/>
                </a:lnTo>
                <a:lnTo>
                  <a:pt x="1798819" y="719528"/>
                </a:lnTo>
                <a:lnTo>
                  <a:pt x="1783829" y="1783829"/>
                </a:lnTo>
                <a:lnTo>
                  <a:pt x="3567659" y="0"/>
                </a:lnTo>
              </a:path>
            </a:pathLst>
          </a:cu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09789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/>
          <p:cNvSpPr/>
          <p:nvPr/>
        </p:nvSpPr>
        <p:spPr>
          <a:xfrm>
            <a:off x="2374330" y="2033810"/>
            <a:ext cx="3613734" cy="3601939"/>
          </a:xfrm>
          <a:custGeom>
            <a:avLst/>
            <a:gdLst>
              <a:gd name="connsiteX0" fmla="*/ 0 w 2908092"/>
              <a:gd name="connsiteY0" fmla="*/ 0 h 2893102"/>
              <a:gd name="connsiteX1" fmla="*/ 14990 w 2908092"/>
              <a:gd name="connsiteY1" fmla="*/ 2893102 h 2893102"/>
              <a:gd name="connsiteX2" fmla="*/ 2908092 w 2908092"/>
              <a:gd name="connsiteY2" fmla="*/ 2893102 h 2893102"/>
              <a:gd name="connsiteX3" fmla="*/ 2908092 w 2908092"/>
              <a:gd name="connsiteY3" fmla="*/ 2893102 h 2893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08092" h="2893102">
                <a:moveTo>
                  <a:pt x="0" y="0"/>
                </a:moveTo>
                <a:cubicBezTo>
                  <a:pt x="4997" y="964367"/>
                  <a:pt x="9993" y="1928735"/>
                  <a:pt x="14990" y="2893102"/>
                </a:cubicBezTo>
                <a:lnTo>
                  <a:pt x="2908092" y="2893102"/>
                </a:lnTo>
                <a:lnTo>
                  <a:pt x="2908092" y="2893102"/>
                </a:lnTo>
              </a:path>
            </a:pathLst>
          </a:custGeom>
          <a:ln>
            <a:solidFill>
              <a:srgbClr val="1011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Freeform 2"/>
          <p:cNvSpPr/>
          <p:nvPr/>
        </p:nvSpPr>
        <p:spPr>
          <a:xfrm>
            <a:off x="2389320" y="2033810"/>
            <a:ext cx="3598744" cy="3601939"/>
          </a:xfrm>
          <a:custGeom>
            <a:avLst/>
            <a:gdLst>
              <a:gd name="connsiteX0" fmla="*/ 0 w 2893102"/>
              <a:gd name="connsiteY0" fmla="*/ 0 h 2878111"/>
              <a:gd name="connsiteX1" fmla="*/ 2863122 w 2893102"/>
              <a:gd name="connsiteY1" fmla="*/ 0 h 2878111"/>
              <a:gd name="connsiteX2" fmla="*/ 2893102 w 2893102"/>
              <a:gd name="connsiteY2" fmla="*/ 2878111 h 28781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93102" h="2878111">
                <a:moveTo>
                  <a:pt x="0" y="0"/>
                </a:moveTo>
                <a:lnTo>
                  <a:pt x="2863122" y="0"/>
                </a:lnTo>
                <a:lnTo>
                  <a:pt x="2893102" y="2878111"/>
                </a:lnTo>
              </a:path>
            </a:pathLst>
          </a:custGeom>
          <a:ln>
            <a:solidFill>
              <a:srgbClr val="101141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4" name="Straight Connector 3"/>
          <p:cNvCxnSpPr/>
          <p:nvPr/>
        </p:nvCxnSpPr>
        <p:spPr>
          <a:xfrm>
            <a:off x="2387664" y="4914130"/>
            <a:ext cx="28803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2387664" y="4194050"/>
            <a:ext cx="28803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2387664" y="3473970"/>
            <a:ext cx="28803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2387664" y="2753890"/>
            <a:ext cx="28803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rot="5400000">
            <a:off x="2927724" y="5454190"/>
            <a:ext cx="3600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rot="5400000">
            <a:off x="3632814" y="5471680"/>
            <a:ext cx="3600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rot="5400000">
            <a:off x="4349952" y="5456690"/>
            <a:ext cx="3600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rot="5400000">
            <a:off x="5072974" y="5456690"/>
            <a:ext cx="3600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111680" y="5490194"/>
            <a:ext cx="327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sz="2000" dirty="0" smtClean="0"/>
              <a:t>0</a:t>
            </a:r>
            <a:endParaRPr lang="en-IN" sz="2000" dirty="0" smtClean="0"/>
          </a:p>
        </p:txBody>
      </p:sp>
      <p:sp>
        <p:nvSpPr>
          <p:cNvPr id="13" name="TextBox 12"/>
          <p:cNvSpPr txBox="1"/>
          <p:nvPr/>
        </p:nvSpPr>
        <p:spPr>
          <a:xfrm>
            <a:off x="1907704" y="1700808"/>
            <a:ext cx="5549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sz="2000" dirty="0" smtClean="0"/>
              <a:t>L-1</a:t>
            </a:r>
            <a:endParaRPr lang="en-IN" sz="2000" dirty="0" smtClean="0"/>
          </a:p>
        </p:txBody>
      </p:sp>
      <p:sp>
        <p:nvSpPr>
          <p:cNvPr id="14" name="TextBox 13"/>
          <p:cNvSpPr txBox="1"/>
          <p:nvPr/>
        </p:nvSpPr>
        <p:spPr>
          <a:xfrm>
            <a:off x="5628024" y="5562202"/>
            <a:ext cx="5549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sz="2000" dirty="0" smtClean="0"/>
              <a:t>L-1</a:t>
            </a:r>
            <a:endParaRPr lang="en-IN" sz="2000" dirty="0" smtClean="0"/>
          </a:p>
        </p:txBody>
      </p:sp>
      <p:sp>
        <p:nvSpPr>
          <p:cNvPr id="16" name="Freeform 15"/>
          <p:cNvSpPr/>
          <p:nvPr/>
        </p:nvSpPr>
        <p:spPr>
          <a:xfrm>
            <a:off x="2389320" y="3477165"/>
            <a:ext cx="3612630" cy="1663909"/>
          </a:xfrm>
          <a:custGeom>
            <a:avLst/>
            <a:gdLst>
              <a:gd name="connsiteX0" fmla="*/ 0 w 3612630"/>
              <a:gd name="connsiteY0" fmla="*/ 1663909 h 1663909"/>
              <a:gd name="connsiteX1" fmla="*/ 1454046 w 3612630"/>
              <a:gd name="connsiteY1" fmla="*/ 1663909 h 1663909"/>
              <a:gd name="connsiteX2" fmla="*/ 1439056 w 3612630"/>
              <a:gd name="connsiteY2" fmla="*/ 0 h 1663909"/>
              <a:gd name="connsiteX3" fmla="*/ 2533338 w 3612630"/>
              <a:gd name="connsiteY3" fmla="*/ 0 h 1663909"/>
              <a:gd name="connsiteX4" fmla="*/ 2518348 w 3612630"/>
              <a:gd name="connsiteY4" fmla="*/ 1633928 h 1663909"/>
              <a:gd name="connsiteX5" fmla="*/ 3612630 w 3612630"/>
              <a:gd name="connsiteY5" fmla="*/ 1633928 h 1663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12630" h="1663909">
                <a:moveTo>
                  <a:pt x="0" y="1663909"/>
                </a:moveTo>
                <a:lnTo>
                  <a:pt x="1454046" y="1663909"/>
                </a:lnTo>
                <a:lnTo>
                  <a:pt x="1439056" y="0"/>
                </a:lnTo>
                <a:lnTo>
                  <a:pt x="2533338" y="0"/>
                </a:lnTo>
                <a:lnTo>
                  <a:pt x="2518348" y="1633928"/>
                </a:lnTo>
                <a:lnTo>
                  <a:pt x="3612630" y="1633928"/>
                </a:lnTo>
              </a:path>
            </a:pathLst>
          </a:cu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Rounded Rectangular Callout 16"/>
          <p:cNvSpPr/>
          <p:nvPr/>
        </p:nvSpPr>
        <p:spPr>
          <a:xfrm>
            <a:off x="6876256" y="3113930"/>
            <a:ext cx="971600" cy="612648"/>
          </a:xfrm>
          <a:prstGeom prst="wedgeRoundRectCallout">
            <a:avLst>
              <a:gd name="adj1" fmla="val -244101"/>
              <a:gd name="adj2" fmla="val 62335"/>
              <a:gd name="adj3" fmla="val 16667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T(r)</a:t>
            </a:r>
            <a:endParaRPr lang="en-IN" sz="2400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5988064" y="5346178"/>
            <a:ext cx="3048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sz="2400" b="1" dirty="0" smtClean="0"/>
              <a:t>r</a:t>
            </a:r>
            <a:endParaRPr lang="en-IN" sz="2400" b="1" dirty="0" smtClean="0"/>
          </a:p>
        </p:txBody>
      </p:sp>
      <p:sp>
        <p:nvSpPr>
          <p:cNvPr id="19" name="TextBox 18"/>
          <p:cNvSpPr txBox="1"/>
          <p:nvPr/>
        </p:nvSpPr>
        <p:spPr>
          <a:xfrm>
            <a:off x="2001976" y="3329954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sz="2400" b="1" dirty="0" smtClean="0"/>
              <a:t>s</a:t>
            </a:r>
            <a:endParaRPr lang="en-IN" sz="2400" b="1" dirty="0" smtClean="0"/>
          </a:p>
        </p:txBody>
      </p:sp>
    </p:spTree>
    <p:extLst>
      <p:ext uri="{BB962C8B-B14F-4D97-AF65-F5344CB8AC3E}">
        <p14:creationId xmlns:p14="http://schemas.microsoft.com/office/powerpoint/2010/main" val="3465802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609" y="762000"/>
            <a:ext cx="46698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sz="2400" dirty="0" smtClean="0"/>
              <a:t>Intensity Level slicing (Example) </a:t>
            </a:r>
            <a:endParaRPr lang="en-IN" sz="2400" dirty="0" smtClean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556792"/>
            <a:ext cx="4991100" cy="4762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51920" y="1556792"/>
            <a:ext cx="4991100" cy="4762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547595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4800" y="1600200"/>
            <a:ext cx="86106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What is histogram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Histogram based techniques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Histogram equalization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Histogram specification/matching/modification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04800" y="152400"/>
            <a:ext cx="389555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auto"/>
            <a:r>
              <a:rPr lang="en-US" b="1" dirty="0" smtClean="0">
                <a:solidFill>
                  <a:srgbClr val="0000CC"/>
                </a:solidFill>
              </a:rPr>
              <a:t>6. Histogram </a:t>
            </a:r>
            <a:r>
              <a:rPr lang="en-US" b="1" dirty="0">
                <a:solidFill>
                  <a:srgbClr val="0000CC"/>
                </a:solidFill>
              </a:rPr>
              <a:t>Processing</a:t>
            </a:r>
            <a:endParaRPr lang="en-IN" b="1" dirty="0">
              <a:solidFill>
                <a:srgbClr val="0000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5757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81000" y="817364"/>
            <a:ext cx="8763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CC"/>
                </a:solidFill>
              </a:rPr>
              <a:t>What is a histogram?</a:t>
            </a:r>
          </a:p>
          <a:p>
            <a:endParaRPr lang="en-US" sz="1400" dirty="0"/>
          </a:p>
          <a:p>
            <a:r>
              <a:rPr lang="en-US" dirty="0" smtClean="0">
                <a:sym typeface="Wingdings" panose="05000000000000000000" pitchFamily="2" charset="2"/>
              </a:rPr>
              <a:t></a:t>
            </a:r>
            <a:r>
              <a:rPr lang="en-US" dirty="0" smtClean="0"/>
              <a:t>Gives a global description of an appearance of an image.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381000" y="2017693"/>
                <a:ext cx="8305800" cy="10464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 smtClean="0"/>
                  <a:t> </a:t>
                </a:r>
              </a:p>
              <a:p>
                <a:pPr algn="ctr"/>
                <a:endParaRPr lang="en-US" sz="600" dirty="0" smtClean="0"/>
              </a:p>
              <a:p>
                <a:pPr algn="just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 smtClean="0"/>
                  <a:t> </a:t>
                </a:r>
                <a:r>
                  <a:rPr lang="en-US" dirty="0" smtClean="0">
                    <a:sym typeface="Wingdings" panose="05000000000000000000" pitchFamily="2" charset="2"/>
                  </a:rPr>
                  <a:t> number of pixels having an intensity value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 smtClean="0">
                    <a:sym typeface="Wingdings" panose="05000000000000000000" pitchFamily="2" charset="2"/>
                  </a:rPr>
                  <a:t> .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2017693"/>
                <a:ext cx="8305800" cy="1046440"/>
              </a:xfrm>
              <a:prstGeom prst="rect">
                <a:avLst/>
              </a:prstGeom>
              <a:blipFill rotWithShape="0">
                <a:blip r:embed="rId2"/>
                <a:stretch>
                  <a:fillRect b="-151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Group 14"/>
          <p:cNvGrpSpPr/>
          <p:nvPr/>
        </p:nvGrpSpPr>
        <p:grpSpPr>
          <a:xfrm>
            <a:off x="197704" y="3115509"/>
            <a:ext cx="4336196" cy="3140481"/>
            <a:chOff x="1759804" y="2502784"/>
            <a:chExt cx="4336196" cy="3140481"/>
          </a:xfrm>
        </p:grpSpPr>
        <p:cxnSp>
          <p:nvCxnSpPr>
            <p:cNvPr id="6" name="Straight Connector 5"/>
            <p:cNvCxnSpPr/>
            <p:nvPr/>
          </p:nvCxnSpPr>
          <p:spPr>
            <a:xfrm>
              <a:off x="2438400" y="2667000"/>
              <a:ext cx="0" cy="2895600"/>
            </a:xfrm>
            <a:prstGeom prst="line">
              <a:avLst/>
            </a:prstGeom>
            <a:ln w="28575">
              <a:solidFill>
                <a:schemeClr val="tx1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>
              <a:off x="1981200" y="4953000"/>
              <a:ext cx="342900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2743200" y="5181600"/>
              <a:ext cx="3352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Intensity values</a:t>
              </a:r>
              <a:endParaRPr lang="en-US" sz="2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/>
                <p:cNvSpPr txBox="1"/>
                <p:nvPr/>
              </p:nvSpPr>
              <p:spPr>
                <a:xfrm>
                  <a:off x="1759804" y="2502784"/>
                  <a:ext cx="553998" cy="2609292"/>
                </a:xfrm>
                <a:prstGeom prst="rect">
                  <a:avLst/>
                </a:prstGeom>
                <a:noFill/>
                <a:scene3d>
                  <a:camera prst="orthographicFront">
                    <a:rot lat="0" lon="0" rev="0"/>
                  </a:camera>
                  <a:lightRig rig="threePt" dir="t"/>
                </a:scene3d>
              </p:spPr>
              <p:txBody>
                <a:bodyPr vert="vert270"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1" name="TextBox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59804" y="2502784"/>
                  <a:ext cx="553998" cy="2609292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4267200" y="3332882"/>
                <a:ext cx="4648200" cy="29231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u="sng" dirty="0" smtClean="0">
                    <a:solidFill>
                      <a:srgbClr val="0000CC"/>
                    </a:solidFill>
                  </a:rPr>
                  <a:t>Normalized histogram</a:t>
                </a:r>
              </a:p>
              <a:p>
                <a:endParaRPr lang="en-US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en-US" dirty="0" smtClean="0"/>
              </a:p>
              <a:p>
                <a:endParaRPr lang="en-US" dirty="0"/>
              </a:p>
              <a:p>
                <a:r>
                  <a:rPr lang="en-US" sz="2400" dirty="0" smtClean="0"/>
                  <a:t>    n </a:t>
                </a:r>
                <a:r>
                  <a:rPr lang="en-US" sz="2400" dirty="0" smtClean="0">
                    <a:sym typeface="Wingdings" panose="05000000000000000000" pitchFamily="2" charset="2"/>
                  </a:rPr>
                  <a:t> total number of pixels.</a:t>
                </a:r>
                <a:endParaRPr lang="en-US" sz="240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7200" y="3332882"/>
                <a:ext cx="4648200" cy="2923108"/>
              </a:xfrm>
              <a:prstGeom prst="rect">
                <a:avLst/>
              </a:prstGeom>
              <a:blipFill rotWithShape="0">
                <a:blip r:embed="rId4"/>
                <a:stretch>
                  <a:fillRect t="-22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98165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990600"/>
            <a:ext cx="8843412" cy="47244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04800" y="76200"/>
            <a:ext cx="116089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cont</a:t>
            </a:r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144743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64000" y="1772816"/>
            <a:ext cx="5280000" cy="39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252536" y="1772816"/>
            <a:ext cx="4487096" cy="39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228600" y="685800"/>
            <a:ext cx="3025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Dark image</a:t>
            </a:r>
            <a:endParaRPr lang="en-US" sz="3200" b="1" dirty="0"/>
          </a:p>
        </p:txBody>
      </p:sp>
      <p:sp>
        <p:nvSpPr>
          <p:cNvPr id="6" name="Freeform 5"/>
          <p:cNvSpPr/>
          <p:nvPr/>
        </p:nvSpPr>
        <p:spPr>
          <a:xfrm>
            <a:off x="4817660" y="5404513"/>
            <a:ext cx="1037230" cy="313899"/>
          </a:xfrm>
          <a:custGeom>
            <a:avLst/>
            <a:gdLst>
              <a:gd name="connsiteX0" fmla="*/ 0 w 1037230"/>
              <a:gd name="connsiteY0" fmla="*/ 68239 h 313899"/>
              <a:gd name="connsiteX1" fmla="*/ 27295 w 1037230"/>
              <a:gd name="connsiteY1" fmla="*/ 136478 h 313899"/>
              <a:gd name="connsiteX2" fmla="*/ 109182 w 1037230"/>
              <a:gd name="connsiteY2" fmla="*/ 177421 h 313899"/>
              <a:gd name="connsiteX3" fmla="*/ 491319 w 1037230"/>
              <a:gd name="connsiteY3" fmla="*/ 191069 h 313899"/>
              <a:gd name="connsiteX4" fmla="*/ 545910 w 1037230"/>
              <a:gd name="connsiteY4" fmla="*/ 272956 h 313899"/>
              <a:gd name="connsiteX5" fmla="*/ 532262 w 1037230"/>
              <a:gd name="connsiteY5" fmla="*/ 313899 h 313899"/>
              <a:gd name="connsiteX6" fmla="*/ 532262 w 1037230"/>
              <a:gd name="connsiteY6" fmla="*/ 204717 h 313899"/>
              <a:gd name="connsiteX7" fmla="*/ 559558 w 1037230"/>
              <a:gd name="connsiteY7" fmla="*/ 163774 h 313899"/>
              <a:gd name="connsiteX8" fmla="*/ 627797 w 1037230"/>
              <a:gd name="connsiteY8" fmla="*/ 150126 h 313899"/>
              <a:gd name="connsiteX9" fmla="*/ 941695 w 1037230"/>
              <a:gd name="connsiteY9" fmla="*/ 109183 h 313899"/>
              <a:gd name="connsiteX10" fmla="*/ 982639 w 1037230"/>
              <a:gd name="connsiteY10" fmla="*/ 81887 h 313899"/>
              <a:gd name="connsiteX11" fmla="*/ 1037230 w 1037230"/>
              <a:gd name="connsiteY11" fmla="*/ 0 h 313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37230" h="313899">
                <a:moveTo>
                  <a:pt x="0" y="68239"/>
                </a:moveTo>
                <a:cubicBezTo>
                  <a:pt x="9098" y="90985"/>
                  <a:pt x="13056" y="116543"/>
                  <a:pt x="27295" y="136478"/>
                </a:cubicBezTo>
                <a:cubicBezTo>
                  <a:pt x="38185" y="151725"/>
                  <a:pt x="89534" y="176153"/>
                  <a:pt x="109182" y="177421"/>
                </a:cubicBezTo>
                <a:cubicBezTo>
                  <a:pt x="236378" y="185627"/>
                  <a:pt x="363940" y="186520"/>
                  <a:pt x="491319" y="191069"/>
                </a:cubicBezTo>
                <a:cubicBezTo>
                  <a:pt x="515936" y="215686"/>
                  <a:pt x="545910" y="233453"/>
                  <a:pt x="545910" y="272956"/>
                </a:cubicBezTo>
                <a:cubicBezTo>
                  <a:pt x="545910" y="287342"/>
                  <a:pt x="536811" y="300251"/>
                  <a:pt x="532262" y="313899"/>
                </a:cubicBezTo>
                <a:cubicBezTo>
                  <a:pt x="515486" y="263567"/>
                  <a:pt x="509012" y="266717"/>
                  <a:pt x="532262" y="204717"/>
                </a:cubicBezTo>
                <a:cubicBezTo>
                  <a:pt x="538021" y="189359"/>
                  <a:pt x="545317" y="171912"/>
                  <a:pt x="559558" y="163774"/>
                </a:cubicBezTo>
                <a:cubicBezTo>
                  <a:pt x="579699" y="152265"/>
                  <a:pt x="604813" y="153260"/>
                  <a:pt x="627797" y="150126"/>
                </a:cubicBezTo>
                <a:cubicBezTo>
                  <a:pt x="1047624" y="92876"/>
                  <a:pt x="726022" y="145127"/>
                  <a:pt x="941695" y="109183"/>
                </a:cubicBezTo>
                <a:cubicBezTo>
                  <a:pt x="955343" y="100084"/>
                  <a:pt x="971838" y="94231"/>
                  <a:pt x="982639" y="81887"/>
                </a:cubicBezTo>
                <a:cubicBezTo>
                  <a:pt x="1004241" y="57199"/>
                  <a:pt x="1037230" y="0"/>
                  <a:pt x="1037230" y="0"/>
                </a:cubicBezTo>
              </a:path>
            </a:pathLst>
          </a:cu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495800" y="5867400"/>
            <a:ext cx="228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Darker region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313639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80528" y="1628800"/>
            <a:ext cx="4691050" cy="41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10000" y="1556792"/>
            <a:ext cx="5334000" cy="400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228600" y="685800"/>
            <a:ext cx="3025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Bright image</a:t>
            </a:r>
            <a:endParaRPr lang="en-US" sz="3200" b="1" dirty="0"/>
          </a:p>
        </p:txBody>
      </p:sp>
      <p:sp>
        <p:nvSpPr>
          <p:cNvPr id="6" name="Freeform 5"/>
          <p:cNvSpPr/>
          <p:nvPr/>
        </p:nvSpPr>
        <p:spPr>
          <a:xfrm>
            <a:off x="6728346" y="5322627"/>
            <a:ext cx="1967196" cy="232012"/>
          </a:xfrm>
          <a:custGeom>
            <a:avLst/>
            <a:gdLst>
              <a:gd name="connsiteX0" fmla="*/ 0 w 1967196"/>
              <a:gd name="connsiteY0" fmla="*/ 54591 h 232012"/>
              <a:gd name="connsiteX1" fmla="*/ 122830 w 1967196"/>
              <a:gd name="connsiteY1" fmla="*/ 109182 h 232012"/>
              <a:gd name="connsiteX2" fmla="*/ 218364 w 1967196"/>
              <a:gd name="connsiteY2" fmla="*/ 136477 h 232012"/>
              <a:gd name="connsiteX3" fmla="*/ 450376 w 1967196"/>
              <a:gd name="connsiteY3" fmla="*/ 95534 h 232012"/>
              <a:gd name="connsiteX4" fmla="*/ 491320 w 1967196"/>
              <a:gd name="connsiteY4" fmla="*/ 68239 h 232012"/>
              <a:gd name="connsiteX5" fmla="*/ 573206 w 1967196"/>
              <a:gd name="connsiteY5" fmla="*/ 40943 h 232012"/>
              <a:gd name="connsiteX6" fmla="*/ 696036 w 1967196"/>
              <a:gd name="connsiteY6" fmla="*/ 54591 h 232012"/>
              <a:gd name="connsiteX7" fmla="*/ 832514 w 1967196"/>
              <a:gd name="connsiteY7" fmla="*/ 68239 h 232012"/>
              <a:gd name="connsiteX8" fmla="*/ 873457 w 1967196"/>
              <a:gd name="connsiteY8" fmla="*/ 95534 h 232012"/>
              <a:gd name="connsiteX9" fmla="*/ 914400 w 1967196"/>
              <a:gd name="connsiteY9" fmla="*/ 109182 h 232012"/>
              <a:gd name="connsiteX10" fmla="*/ 941696 w 1967196"/>
              <a:gd name="connsiteY10" fmla="*/ 232012 h 232012"/>
              <a:gd name="connsiteX11" fmla="*/ 928048 w 1967196"/>
              <a:gd name="connsiteY11" fmla="*/ 191069 h 232012"/>
              <a:gd name="connsiteX12" fmla="*/ 996287 w 1967196"/>
              <a:gd name="connsiteY12" fmla="*/ 122830 h 232012"/>
              <a:gd name="connsiteX13" fmla="*/ 1842448 w 1967196"/>
              <a:gd name="connsiteY13" fmla="*/ 109182 h 232012"/>
              <a:gd name="connsiteX14" fmla="*/ 1883391 w 1967196"/>
              <a:gd name="connsiteY14" fmla="*/ 95534 h 232012"/>
              <a:gd name="connsiteX15" fmla="*/ 1965278 w 1967196"/>
              <a:gd name="connsiteY15" fmla="*/ 40943 h 232012"/>
              <a:gd name="connsiteX16" fmla="*/ 1965278 w 1967196"/>
              <a:gd name="connsiteY16" fmla="*/ 0 h 232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967196" h="232012">
                <a:moveTo>
                  <a:pt x="0" y="54591"/>
                </a:moveTo>
                <a:cubicBezTo>
                  <a:pt x="211249" y="125006"/>
                  <a:pt x="-6929" y="44301"/>
                  <a:pt x="122830" y="109182"/>
                </a:cubicBezTo>
                <a:cubicBezTo>
                  <a:pt x="142412" y="118973"/>
                  <a:pt x="200869" y="132103"/>
                  <a:pt x="218364" y="136477"/>
                </a:cubicBezTo>
                <a:cubicBezTo>
                  <a:pt x="370747" y="124756"/>
                  <a:pt x="358278" y="148161"/>
                  <a:pt x="450376" y="95534"/>
                </a:cubicBezTo>
                <a:cubicBezTo>
                  <a:pt x="464618" y="87396"/>
                  <a:pt x="476331" y="74901"/>
                  <a:pt x="491320" y="68239"/>
                </a:cubicBezTo>
                <a:cubicBezTo>
                  <a:pt x="517612" y="56554"/>
                  <a:pt x="573206" y="40943"/>
                  <a:pt x="573206" y="40943"/>
                </a:cubicBezTo>
                <a:lnTo>
                  <a:pt x="696036" y="54591"/>
                </a:lnTo>
                <a:cubicBezTo>
                  <a:pt x="741504" y="59377"/>
                  <a:pt x="787965" y="57959"/>
                  <a:pt x="832514" y="68239"/>
                </a:cubicBezTo>
                <a:cubicBezTo>
                  <a:pt x="848496" y="71927"/>
                  <a:pt x="858786" y="88199"/>
                  <a:pt x="873457" y="95534"/>
                </a:cubicBezTo>
                <a:cubicBezTo>
                  <a:pt x="886324" y="101968"/>
                  <a:pt x="900752" y="104633"/>
                  <a:pt x="914400" y="109182"/>
                </a:cubicBezTo>
                <a:cubicBezTo>
                  <a:pt x="978089" y="204717"/>
                  <a:pt x="987188" y="163773"/>
                  <a:pt x="941696" y="232012"/>
                </a:cubicBezTo>
                <a:cubicBezTo>
                  <a:pt x="937147" y="218364"/>
                  <a:pt x="925683" y="205259"/>
                  <a:pt x="928048" y="191069"/>
                </a:cubicBezTo>
                <a:cubicBezTo>
                  <a:pt x="931245" y="171885"/>
                  <a:pt x="974892" y="123817"/>
                  <a:pt x="996287" y="122830"/>
                </a:cubicBezTo>
                <a:cubicBezTo>
                  <a:pt x="1278077" y="109824"/>
                  <a:pt x="1560394" y="113731"/>
                  <a:pt x="1842448" y="109182"/>
                </a:cubicBezTo>
                <a:cubicBezTo>
                  <a:pt x="1856096" y="104633"/>
                  <a:pt x="1869559" y="99486"/>
                  <a:pt x="1883391" y="95534"/>
                </a:cubicBezTo>
                <a:cubicBezTo>
                  <a:pt x="1930997" y="81932"/>
                  <a:pt x="1947601" y="93974"/>
                  <a:pt x="1965278" y="40943"/>
                </a:cubicBezTo>
                <a:cubicBezTo>
                  <a:pt x="1969594" y="27996"/>
                  <a:pt x="1965278" y="13648"/>
                  <a:pt x="1965278" y="0"/>
                </a:cubicBezTo>
              </a:path>
            </a:pathLst>
          </a:cu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728346" y="5638800"/>
            <a:ext cx="2362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Lighter region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53601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252536" y="1700808"/>
            <a:ext cx="4895010" cy="432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67944" y="1772816"/>
            <a:ext cx="5334000" cy="400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TextBox 3"/>
          <p:cNvSpPr txBox="1"/>
          <p:nvPr/>
        </p:nvSpPr>
        <p:spPr>
          <a:xfrm>
            <a:off x="228600" y="685800"/>
            <a:ext cx="457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Low contrast image</a:t>
            </a:r>
            <a:endParaRPr lang="en-US" sz="3200" b="1" dirty="0"/>
          </a:p>
        </p:txBody>
      </p:sp>
      <p:sp>
        <p:nvSpPr>
          <p:cNvPr id="8" name="Freeform 7"/>
          <p:cNvSpPr/>
          <p:nvPr/>
        </p:nvSpPr>
        <p:spPr>
          <a:xfrm>
            <a:off x="6305266" y="5486400"/>
            <a:ext cx="683081" cy="262231"/>
          </a:xfrm>
          <a:custGeom>
            <a:avLst/>
            <a:gdLst>
              <a:gd name="connsiteX0" fmla="*/ 0 w 683081"/>
              <a:gd name="connsiteY0" fmla="*/ 81887 h 262231"/>
              <a:gd name="connsiteX1" fmla="*/ 40943 w 683081"/>
              <a:gd name="connsiteY1" fmla="*/ 150125 h 262231"/>
              <a:gd name="connsiteX2" fmla="*/ 232012 w 683081"/>
              <a:gd name="connsiteY2" fmla="*/ 136478 h 262231"/>
              <a:gd name="connsiteX3" fmla="*/ 354841 w 683081"/>
              <a:gd name="connsiteY3" fmla="*/ 150125 h 262231"/>
              <a:gd name="connsiteX4" fmla="*/ 368489 w 683081"/>
              <a:gd name="connsiteY4" fmla="*/ 259307 h 262231"/>
              <a:gd name="connsiteX5" fmla="*/ 327546 w 683081"/>
              <a:gd name="connsiteY5" fmla="*/ 245660 h 262231"/>
              <a:gd name="connsiteX6" fmla="*/ 300250 w 683081"/>
              <a:gd name="connsiteY6" fmla="*/ 163773 h 262231"/>
              <a:gd name="connsiteX7" fmla="*/ 313898 w 683081"/>
              <a:gd name="connsiteY7" fmla="*/ 122830 h 262231"/>
              <a:gd name="connsiteX8" fmla="*/ 655092 w 683081"/>
              <a:gd name="connsiteY8" fmla="*/ 81887 h 262231"/>
              <a:gd name="connsiteX9" fmla="*/ 682388 w 683081"/>
              <a:gd name="connsiteY9" fmla="*/ 0 h 2622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3081" h="262231">
                <a:moveTo>
                  <a:pt x="0" y="81887"/>
                </a:moveTo>
                <a:cubicBezTo>
                  <a:pt x="13648" y="104633"/>
                  <a:pt x="15122" y="144049"/>
                  <a:pt x="40943" y="150125"/>
                </a:cubicBezTo>
                <a:cubicBezTo>
                  <a:pt x="103098" y="164750"/>
                  <a:pt x="168160" y="136478"/>
                  <a:pt x="232012" y="136478"/>
                </a:cubicBezTo>
                <a:cubicBezTo>
                  <a:pt x="273207" y="136478"/>
                  <a:pt x="313898" y="145576"/>
                  <a:pt x="354841" y="150125"/>
                </a:cubicBezTo>
                <a:cubicBezTo>
                  <a:pt x="375924" y="181749"/>
                  <a:pt x="412337" y="215459"/>
                  <a:pt x="368489" y="259307"/>
                </a:cubicBezTo>
                <a:cubicBezTo>
                  <a:pt x="358317" y="269479"/>
                  <a:pt x="341194" y="250209"/>
                  <a:pt x="327546" y="245660"/>
                </a:cubicBezTo>
                <a:cubicBezTo>
                  <a:pt x="318447" y="218364"/>
                  <a:pt x="291151" y="191069"/>
                  <a:pt x="300250" y="163773"/>
                </a:cubicBezTo>
                <a:cubicBezTo>
                  <a:pt x="304799" y="150125"/>
                  <a:pt x="302192" y="131192"/>
                  <a:pt x="313898" y="122830"/>
                </a:cubicBezTo>
                <a:cubicBezTo>
                  <a:pt x="383476" y="73132"/>
                  <a:pt x="651104" y="82097"/>
                  <a:pt x="655092" y="81887"/>
                </a:cubicBezTo>
                <a:cubicBezTo>
                  <a:pt x="689958" y="29587"/>
                  <a:pt x="682388" y="57346"/>
                  <a:pt x="682388" y="0"/>
                </a:cubicBezTo>
              </a:path>
            </a:pathLst>
          </a:cu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410200" y="5759981"/>
            <a:ext cx="46013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Neither dark nor bright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2272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252536" y="1447800"/>
            <a:ext cx="5098970" cy="450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67944" y="1663824"/>
            <a:ext cx="5334000" cy="400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TextBox 3"/>
          <p:cNvSpPr txBox="1"/>
          <p:nvPr/>
        </p:nvSpPr>
        <p:spPr>
          <a:xfrm>
            <a:off x="228600" y="685800"/>
            <a:ext cx="457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High contrast image</a:t>
            </a:r>
            <a:endParaRPr lang="en-US" sz="3200" b="1" dirty="0"/>
          </a:p>
        </p:txBody>
      </p:sp>
      <p:sp>
        <p:nvSpPr>
          <p:cNvPr id="5" name="Freeform 4"/>
          <p:cNvSpPr/>
          <p:nvPr/>
        </p:nvSpPr>
        <p:spPr>
          <a:xfrm>
            <a:off x="4804012" y="5472752"/>
            <a:ext cx="4124399" cy="313899"/>
          </a:xfrm>
          <a:custGeom>
            <a:avLst/>
            <a:gdLst>
              <a:gd name="connsiteX0" fmla="*/ 0 w 4124399"/>
              <a:gd name="connsiteY0" fmla="*/ 40944 h 313899"/>
              <a:gd name="connsiteX1" fmla="*/ 13648 w 4124399"/>
              <a:gd name="connsiteY1" fmla="*/ 191069 h 313899"/>
              <a:gd name="connsiteX2" fmla="*/ 54591 w 4124399"/>
              <a:gd name="connsiteY2" fmla="*/ 204717 h 313899"/>
              <a:gd name="connsiteX3" fmla="*/ 191069 w 4124399"/>
              <a:gd name="connsiteY3" fmla="*/ 218364 h 313899"/>
              <a:gd name="connsiteX4" fmla="*/ 395785 w 4124399"/>
              <a:gd name="connsiteY4" fmla="*/ 232012 h 313899"/>
              <a:gd name="connsiteX5" fmla="*/ 450376 w 4124399"/>
              <a:gd name="connsiteY5" fmla="*/ 204717 h 313899"/>
              <a:gd name="connsiteX6" fmla="*/ 518615 w 4124399"/>
              <a:gd name="connsiteY6" fmla="*/ 191069 h 313899"/>
              <a:gd name="connsiteX7" fmla="*/ 627797 w 4124399"/>
              <a:gd name="connsiteY7" fmla="*/ 163773 h 313899"/>
              <a:gd name="connsiteX8" fmla="*/ 696036 w 4124399"/>
              <a:gd name="connsiteY8" fmla="*/ 150126 h 313899"/>
              <a:gd name="connsiteX9" fmla="*/ 750627 w 4124399"/>
              <a:gd name="connsiteY9" fmla="*/ 136478 h 313899"/>
              <a:gd name="connsiteX10" fmla="*/ 873457 w 4124399"/>
              <a:gd name="connsiteY10" fmla="*/ 122830 h 313899"/>
              <a:gd name="connsiteX11" fmla="*/ 996287 w 4124399"/>
              <a:gd name="connsiteY11" fmla="*/ 95535 h 313899"/>
              <a:gd name="connsiteX12" fmla="*/ 1801504 w 4124399"/>
              <a:gd name="connsiteY12" fmla="*/ 109182 h 313899"/>
              <a:gd name="connsiteX13" fmla="*/ 1910687 w 4124399"/>
              <a:gd name="connsiteY13" fmla="*/ 150126 h 313899"/>
              <a:gd name="connsiteX14" fmla="*/ 2006221 w 4124399"/>
              <a:gd name="connsiteY14" fmla="*/ 177421 h 313899"/>
              <a:gd name="connsiteX15" fmla="*/ 2074460 w 4124399"/>
              <a:gd name="connsiteY15" fmla="*/ 245660 h 313899"/>
              <a:gd name="connsiteX16" fmla="*/ 2047164 w 4124399"/>
              <a:gd name="connsiteY16" fmla="*/ 313899 h 313899"/>
              <a:gd name="connsiteX17" fmla="*/ 2033516 w 4124399"/>
              <a:gd name="connsiteY17" fmla="*/ 177421 h 313899"/>
              <a:gd name="connsiteX18" fmla="*/ 2115403 w 4124399"/>
              <a:gd name="connsiteY18" fmla="*/ 150126 h 313899"/>
              <a:gd name="connsiteX19" fmla="*/ 3029803 w 4124399"/>
              <a:gd name="connsiteY19" fmla="*/ 163773 h 313899"/>
              <a:gd name="connsiteX20" fmla="*/ 3098042 w 4124399"/>
              <a:gd name="connsiteY20" fmla="*/ 177421 h 313899"/>
              <a:gd name="connsiteX21" fmla="*/ 3384645 w 4124399"/>
              <a:gd name="connsiteY21" fmla="*/ 191069 h 313899"/>
              <a:gd name="connsiteX22" fmla="*/ 4080681 w 4124399"/>
              <a:gd name="connsiteY22" fmla="*/ 177421 h 313899"/>
              <a:gd name="connsiteX23" fmla="*/ 4094328 w 4124399"/>
              <a:gd name="connsiteY23" fmla="*/ 136478 h 313899"/>
              <a:gd name="connsiteX24" fmla="*/ 4121624 w 4124399"/>
              <a:gd name="connsiteY24" fmla="*/ 95535 h 313899"/>
              <a:gd name="connsiteX25" fmla="*/ 4121624 w 4124399"/>
              <a:gd name="connsiteY25" fmla="*/ 0 h 313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4124399" h="313899">
                <a:moveTo>
                  <a:pt x="0" y="40944"/>
                </a:moveTo>
                <a:cubicBezTo>
                  <a:pt x="4549" y="90986"/>
                  <a:pt x="-2242" y="143400"/>
                  <a:pt x="13648" y="191069"/>
                </a:cubicBezTo>
                <a:cubicBezTo>
                  <a:pt x="18197" y="204717"/>
                  <a:pt x="40372" y="202530"/>
                  <a:pt x="54591" y="204717"/>
                </a:cubicBezTo>
                <a:cubicBezTo>
                  <a:pt x="99779" y="211669"/>
                  <a:pt x="145576" y="213815"/>
                  <a:pt x="191069" y="218364"/>
                </a:cubicBezTo>
                <a:cubicBezTo>
                  <a:pt x="271015" y="271662"/>
                  <a:pt x="237631" y="261666"/>
                  <a:pt x="395785" y="232012"/>
                </a:cubicBezTo>
                <a:cubicBezTo>
                  <a:pt x="415781" y="228263"/>
                  <a:pt x="431075" y="211151"/>
                  <a:pt x="450376" y="204717"/>
                </a:cubicBezTo>
                <a:cubicBezTo>
                  <a:pt x="472382" y="197382"/>
                  <a:pt x="496012" y="196285"/>
                  <a:pt x="518615" y="191069"/>
                </a:cubicBezTo>
                <a:cubicBezTo>
                  <a:pt x="555168" y="182633"/>
                  <a:pt x="591011" y="171130"/>
                  <a:pt x="627797" y="163773"/>
                </a:cubicBezTo>
                <a:cubicBezTo>
                  <a:pt x="650543" y="159224"/>
                  <a:pt x="673392" y="155158"/>
                  <a:pt x="696036" y="150126"/>
                </a:cubicBezTo>
                <a:cubicBezTo>
                  <a:pt x="714346" y="146057"/>
                  <a:pt x="732088" y="139330"/>
                  <a:pt x="750627" y="136478"/>
                </a:cubicBezTo>
                <a:cubicBezTo>
                  <a:pt x="791343" y="130214"/>
                  <a:pt x="832676" y="128656"/>
                  <a:pt x="873457" y="122830"/>
                </a:cubicBezTo>
                <a:cubicBezTo>
                  <a:pt x="913873" y="117056"/>
                  <a:pt x="956561" y="105466"/>
                  <a:pt x="996287" y="95535"/>
                </a:cubicBezTo>
                <a:lnTo>
                  <a:pt x="1801504" y="109182"/>
                </a:lnTo>
                <a:cubicBezTo>
                  <a:pt x="1846795" y="110620"/>
                  <a:pt x="1870814" y="133038"/>
                  <a:pt x="1910687" y="150126"/>
                </a:cubicBezTo>
                <a:cubicBezTo>
                  <a:pt x="1938093" y="161871"/>
                  <a:pt x="1978526" y="170497"/>
                  <a:pt x="2006221" y="177421"/>
                </a:cubicBezTo>
                <a:cubicBezTo>
                  <a:pt x="2024417" y="189552"/>
                  <a:pt x="2074460" y="215333"/>
                  <a:pt x="2074460" y="245660"/>
                </a:cubicBezTo>
                <a:cubicBezTo>
                  <a:pt x="2074460" y="270159"/>
                  <a:pt x="2056263" y="291153"/>
                  <a:pt x="2047164" y="313899"/>
                </a:cubicBezTo>
                <a:cubicBezTo>
                  <a:pt x="2018727" y="271242"/>
                  <a:pt x="1984796" y="240061"/>
                  <a:pt x="2033516" y="177421"/>
                </a:cubicBezTo>
                <a:cubicBezTo>
                  <a:pt x="2051180" y="154710"/>
                  <a:pt x="2115403" y="150126"/>
                  <a:pt x="2115403" y="150126"/>
                </a:cubicBezTo>
                <a:lnTo>
                  <a:pt x="3029803" y="163773"/>
                </a:lnTo>
                <a:cubicBezTo>
                  <a:pt x="3052991" y="164417"/>
                  <a:pt x="3074914" y="175642"/>
                  <a:pt x="3098042" y="177421"/>
                </a:cubicBezTo>
                <a:cubicBezTo>
                  <a:pt x="3193403" y="184757"/>
                  <a:pt x="3289111" y="186520"/>
                  <a:pt x="3384645" y="191069"/>
                </a:cubicBezTo>
                <a:cubicBezTo>
                  <a:pt x="3616657" y="186520"/>
                  <a:pt x="3849308" y="195219"/>
                  <a:pt x="4080681" y="177421"/>
                </a:cubicBezTo>
                <a:cubicBezTo>
                  <a:pt x="4095024" y="176318"/>
                  <a:pt x="4087894" y="149345"/>
                  <a:pt x="4094328" y="136478"/>
                </a:cubicBezTo>
                <a:cubicBezTo>
                  <a:pt x="4101663" y="121807"/>
                  <a:pt x="4118407" y="111619"/>
                  <a:pt x="4121624" y="95535"/>
                </a:cubicBezTo>
                <a:cubicBezTo>
                  <a:pt x="4127869" y="64308"/>
                  <a:pt x="4121624" y="31845"/>
                  <a:pt x="4121624" y="0"/>
                </a:cubicBezTo>
              </a:path>
            </a:pathLst>
          </a:cu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784434" y="5880348"/>
            <a:ext cx="274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Detailed image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700097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03496" y="1143000"/>
            <a:ext cx="92202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Histogram gives </a:t>
            </a:r>
            <a:r>
              <a:rPr lang="en-US" sz="2400" dirty="0" smtClean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global appearance 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not the content of image. </a:t>
            </a:r>
          </a:p>
          <a:p>
            <a:pPr lvl="1">
              <a:lnSpc>
                <a:spcPct val="150000"/>
              </a:lnSpc>
            </a:pP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</a:pP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Histogram based techniques modifies the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histogram of image to appear in the way we want.</a:t>
            </a:r>
          </a:p>
          <a:p>
            <a:pPr lvl="1">
              <a:lnSpc>
                <a:spcPct val="150000"/>
              </a:lnSpc>
            </a:pPr>
            <a:endParaRPr lang="en-US" sz="1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Histogram equalization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Histogram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specification/matching/modification</a:t>
            </a:r>
          </a:p>
        </p:txBody>
      </p:sp>
    </p:spTree>
    <p:extLst>
      <p:ext uri="{BB962C8B-B14F-4D97-AF65-F5344CB8AC3E}">
        <p14:creationId xmlns:p14="http://schemas.microsoft.com/office/powerpoint/2010/main" val="844500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86380"/>
            <a:ext cx="4876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CC"/>
                </a:solidFill>
              </a:rPr>
              <a:t>Histogram equalization</a:t>
            </a:r>
            <a:endParaRPr lang="en-US" dirty="0">
              <a:solidFill>
                <a:srgbClr val="0000CC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446964" y="990600"/>
                <a:ext cx="7772400" cy="508248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u="sng" dirty="0" smtClean="0"/>
                  <a:t>Normalized histogram</a:t>
                </a:r>
                <a:endParaRPr lang="en-US" sz="9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en-US" dirty="0" smtClean="0"/>
              </a:p>
              <a:p>
                <a:endParaRPr lang="en-US" sz="1600" dirty="0" smtClean="0"/>
              </a:p>
              <a:p>
                <a:r>
                  <a:rPr lang="en-US" u="sng" dirty="0" smtClean="0"/>
                  <a:t>Transformation function for histogram equalization</a:t>
                </a:r>
              </a:p>
              <a:p>
                <a:r>
                  <a:rPr lang="en-US" u="sng" dirty="0" smtClean="0"/>
                  <a:t>(cumulative)</a:t>
                </a:r>
              </a:p>
              <a:p>
                <a:endParaRPr lang="en-US" sz="900" b="0" i="1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dirty="0" smtClean="0"/>
              </a:p>
              <a:p>
                <a:endParaRPr lang="en-US" sz="1600" dirty="0" smtClean="0"/>
              </a:p>
              <a:p>
                <a:r>
                  <a:rPr lang="en-US" u="sng" dirty="0" smtClean="0"/>
                  <a:t>Intensity of the output image after equalization</a:t>
                </a:r>
              </a:p>
              <a:p>
                <a:endParaRPr lang="en-US" sz="160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𝐼𝑛𝑡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964" y="990600"/>
                <a:ext cx="7772400" cy="5082482"/>
              </a:xfrm>
              <a:prstGeom prst="rect">
                <a:avLst/>
              </a:prstGeom>
              <a:blipFill rotWithShape="0">
                <a:blip r:embed="rId2"/>
                <a:stretch>
                  <a:fillRect l="-1569" t="-13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49914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12954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-2" y="227973"/>
          <a:ext cx="9144001" cy="609662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06352"/>
                <a:gridCol w="1803650"/>
                <a:gridCol w="2017977"/>
                <a:gridCol w="1405208"/>
                <a:gridCol w="1910814"/>
              </a:tblGrid>
              <a:tr h="1188094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 (input intensity values)</a:t>
                      </a:r>
                      <a:endParaRPr lang="en-US" sz="24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No. of pixels</a:t>
                      </a:r>
                      <a:endParaRPr lang="en-US" sz="24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P(r) (normalized</a:t>
                      </a:r>
                      <a:r>
                        <a:rPr lang="en-US" sz="2400" b="1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histogram)</a:t>
                      </a:r>
                      <a:endParaRPr lang="en-US" sz="2400" b="1" dirty="0" smtClean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T(r)</a:t>
                      </a:r>
                    </a:p>
                    <a:p>
                      <a:pPr algn="ctr"/>
                      <a:r>
                        <a:rPr lang="en-US" sz="24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CDF</a:t>
                      </a:r>
                      <a:endParaRPr lang="en-US" sz="24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s’ (output intensity values)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545323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US" sz="2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n-US" sz="2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0.05</a:t>
                      </a:r>
                      <a:endParaRPr lang="en-US" sz="2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0.05</a:t>
                      </a:r>
                      <a:endParaRPr lang="en-US" sz="2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US" sz="2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545323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US" sz="2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n-US" sz="2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0.05</a:t>
                      </a:r>
                      <a:endParaRPr lang="en-US" sz="2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0.1</a:t>
                      </a:r>
                      <a:endParaRPr lang="en-US" sz="2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US" sz="2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545323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n-US" sz="2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US" sz="2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US" sz="2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0.1</a:t>
                      </a:r>
                      <a:endParaRPr lang="en-US" sz="2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US" sz="2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545323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en-US" sz="2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US" sz="2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US" sz="2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0.1</a:t>
                      </a:r>
                      <a:endParaRPr lang="en-US" sz="2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US" sz="2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545323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  <a:endParaRPr lang="en-US" sz="2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US" sz="2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US" sz="2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0.1</a:t>
                      </a:r>
                      <a:endParaRPr lang="en-US" sz="2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US" sz="2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545323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  <a:endParaRPr lang="en-US" sz="2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  <a:endParaRPr lang="en-US" sz="2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0.15</a:t>
                      </a:r>
                      <a:endParaRPr lang="en-US" sz="2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0.25</a:t>
                      </a:r>
                      <a:endParaRPr lang="en-US" sz="2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US" sz="2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545323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  <a:endParaRPr lang="en-US" sz="2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</a:t>
                      </a:r>
                      <a:endParaRPr lang="en-US" sz="2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0.35</a:t>
                      </a:r>
                      <a:endParaRPr lang="en-US" sz="2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0.60</a:t>
                      </a:r>
                      <a:endParaRPr lang="en-US" sz="2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  <a:endParaRPr lang="en-US" sz="2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545323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  <a:endParaRPr lang="en-US" sz="2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</a:t>
                      </a:r>
                      <a:endParaRPr lang="en-US" sz="2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0.40</a:t>
                      </a:r>
                      <a:endParaRPr lang="en-US" sz="2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US" sz="2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  <a:endParaRPr lang="en-US" sz="2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545323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Sum=40</a:t>
                      </a:r>
                      <a:endParaRPr lang="en-US" sz="2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98696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12954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304801" y="228601"/>
          <a:ext cx="8458201" cy="61306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00199"/>
                <a:gridCol w="1752600"/>
                <a:gridCol w="1981200"/>
                <a:gridCol w="1389580"/>
                <a:gridCol w="1734622"/>
              </a:tblGrid>
              <a:tr h="1154097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 (input intensity values)</a:t>
                      </a:r>
                      <a:endParaRPr lang="en-US" sz="24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No. of pixels</a:t>
                      </a:r>
                      <a:endParaRPr lang="en-US" sz="24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P(r) (normalized</a:t>
                      </a:r>
                      <a:r>
                        <a:rPr lang="en-US" sz="2400" b="1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histogram)</a:t>
                      </a:r>
                      <a:endParaRPr lang="en-US" sz="2400" b="1" dirty="0" smtClean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T(r)</a:t>
                      </a:r>
                    </a:p>
                    <a:p>
                      <a:pPr algn="ctr"/>
                      <a:r>
                        <a:rPr lang="en-US" sz="24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CDF</a:t>
                      </a:r>
                      <a:endParaRPr lang="en-US" sz="24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s’ (output intensity values)</a:t>
                      </a: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  <a:tr h="54910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US" sz="2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n-US" sz="2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0.05</a:t>
                      </a:r>
                      <a:endParaRPr lang="en-US" sz="2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0.05</a:t>
                      </a:r>
                      <a:endParaRPr lang="en-US" sz="2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US" sz="2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  <a:tr h="54910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US" sz="2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n-US" sz="2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0.05</a:t>
                      </a:r>
                      <a:endParaRPr lang="en-US" sz="2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0.1</a:t>
                      </a:r>
                      <a:endParaRPr lang="en-US" sz="2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US" sz="2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  <a:tr h="54910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n-US" sz="2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US" sz="2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US" sz="2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0.1</a:t>
                      </a:r>
                      <a:endParaRPr lang="en-US" sz="2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US" sz="2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  <a:tr h="54910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en-US" sz="2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US" sz="2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US" sz="2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0.1</a:t>
                      </a:r>
                      <a:endParaRPr lang="en-US" sz="2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US" sz="2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  <a:tr h="54910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  <a:endParaRPr lang="en-US" sz="2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US" sz="2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US" sz="2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0.1</a:t>
                      </a:r>
                      <a:endParaRPr lang="en-US" sz="2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US" sz="2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  <a:tr h="54910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  <a:endParaRPr lang="en-US" sz="2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  <a:endParaRPr lang="en-US" sz="2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0.15</a:t>
                      </a:r>
                      <a:endParaRPr lang="en-US" sz="2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0.25</a:t>
                      </a:r>
                      <a:endParaRPr lang="en-US" sz="2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US" sz="2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  <a:tr h="54910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  <a:endParaRPr lang="en-US" sz="2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</a:t>
                      </a:r>
                      <a:endParaRPr lang="en-US" sz="2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0.35</a:t>
                      </a:r>
                      <a:endParaRPr lang="en-US" sz="2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0.60</a:t>
                      </a:r>
                      <a:endParaRPr lang="en-US" sz="2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  <a:endParaRPr lang="en-US" sz="2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  <a:tr h="54910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  <a:endParaRPr lang="en-US" sz="2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</a:t>
                      </a:r>
                      <a:endParaRPr lang="en-US" sz="2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0.40</a:t>
                      </a:r>
                      <a:endParaRPr lang="en-US" sz="2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US" sz="2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  <a:endParaRPr lang="en-US" sz="2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  <a:tr h="549100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Sum=40</a:t>
                      </a:r>
                      <a:endParaRPr lang="en-US" sz="2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71483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/>
          <p:nvPr>
            <p:extLst/>
          </p:nvPr>
        </p:nvGraphicFramePr>
        <p:xfrm>
          <a:off x="1066800" y="838200"/>
          <a:ext cx="4953000" cy="2514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7" name="Chart 6"/>
          <p:cNvGraphicFramePr/>
          <p:nvPr>
            <p:extLst/>
          </p:nvPr>
        </p:nvGraphicFramePr>
        <p:xfrm>
          <a:off x="1066800" y="3505200"/>
          <a:ext cx="4956220" cy="2667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4157751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457200" y="1152525"/>
            <a:ext cx="8116887" cy="4943475"/>
            <a:chOff x="455613" y="1679575"/>
            <a:chExt cx="8116887" cy="4943475"/>
          </a:xfrm>
        </p:grpSpPr>
        <p:sp>
          <p:nvSpPr>
            <p:cNvPr id="2" name="Rectangle 19"/>
            <p:cNvSpPr>
              <a:spLocks noChangeArrowheads="1"/>
            </p:cNvSpPr>
            <p:nvPr/>
          </p:nvSpPr>
          <p:spPr bwMode="auto">
            <a:xfrm>
              <a:off x="550863" y="4016375"/>
              <a:ext cx="1695450" cy="83026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IE" sz="1800"/>
                <a:t>Image Acquisition</a:t>
              </a:r>
              <a:endParaRPr lang="en-US" sz="1800"/>
            </a:p>
          </p:txBody>
        </p:sp>
        <p:sp>
          <p:nvSpPr>
            <p:cNvPr id="3" name="Rectangle 20"/>
            <p:cNvSpPr>
              <a:spLocks noChangeArrowheads="1"/>
            </p:cNvSpPr>
            <p:nvPr/>
          </p:nvSpPr>
          <p:spPr bwMode="auto">
            <a:xfrm>
              <a:off x="2532063" y="1679575"/>
              <a:ext cx="1695450" cy="83026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IE" sz="1800"/>
                <a:t>Image Restoration</a:t>
              </a:r>
              <a:endParaRPr lang="en-US" sz="1800"/>
            </a:p>
          </p:txBody>
        </p:sp>
        <p:sp>
          <p:nvSpPr>
            <p:cNvPr id="4" name="Rectangle 21"/>
            <p:cNvSpPr>
              <a:spLocks noChangeArrowheads="1"/>
            </p:cNvSpPr>
            <p:nvPr/>
          </p:nvSpPr>
          <p:spPr bwMode="auto">
            <a:xfrm>
              <a:off x="4910138" y="1679575"/>
              <a:ext cx="1695450" cy="83026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IE" sz="1800"/>
                <a:t>Morphological Processing</a:t>
              </a:r>
              <a:endParaRPr lang="en-US" sz="1800"/>
            </a:p>
          </p:txBody>
        </p:sp>
        <p:sp>
          <p:nvSpPr>
            <p:cNvPr id="5" name="Rectangle 22"/>
            <p:cNvSpPr>
              <a:spLocks noChangeArrowheads="1"/>
            </p:cNvSpPr>
            <p:nvPr/>
          </p:nvSpPr>
          <p:spPr bwMode="auto">
            <a:xfrm>
              <a:off x="6877050" y="2892425"/>
              <a:ext cx="1695450" cy="83026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IE" sz="1800" dirty="0"/>
                <a:t>Segmentation</a:t>
              </a:r>
              <a:endParaRPr lang="en-US" sz="1800" dirty="0"/>
            </a:p>
          </p:txBody>
        </p:sp>
        <p:sp>
          <p:nvSpPr>
            <p:cNvPr id="6" name="Rectangle 23"/>
            <p:cNvSpPr>
              <a:spLocks noChangeArrowheads="1"/>
            </p:cNvSpPr>
            <p:nvPr/>
          </p:nvSpPr>
          <p:spPr bwMode="auto">
            <a:xfrm>
              <a:off x="6877050" y="5140325"/>
              <a:ext cx="1695450" cy="83026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IE" sz="1800" dirty="0" smtClean="0"/>
                <a:t>Object Recognition</a:t>
              </a:r>
              <a:endParaRPr lang="en-US" sz="1800" dirty="0"/>
            </a:p>
          </p:txBody>
        </p:sp>
        <p:sp>
          <p:nvSpPr>
            <p:cNvPr id="7" name="Rectangle 24"/>
            <p:cNvSpPr>
              <a:spLocks noChangeArrowheads="1"/>
            </p:cNvSpPr>
            <p:nvPr/>
          </p:nvSpPr>
          <p:spPr bwMode="auto">
            <a:xfrm>
              <a:off x="550863" y="2892425"/>
              <a:ext cx="1695450" cy="83026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IE" sz="1800"/>
                <a:t>Image Enhancement</a:t>
              </a:r>
              <a:endParaRPr lang="en-US" sz="1800"/>
            </a:p>
          </p:txBody>
        </p:sp>
        <p:sp>
          <p:nvSpPr>
            <p:cNvPr id="8" name="Rectangle 25"/>
            <p:cNvSpPr>
              <a:spLocks noChangeArrowheads="1"/>
            </p:cNvSpPr>
            <p:nvPr/>
          </p:nvSpPr>
          <p:spPr bwMode="auto">
            <a:xfrm>
              <a:off x="6877050" y="4016375"/>
              <a:ext cx="1695450" cy="83026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IE" sz="1600" dirty="0"/>
                <a:t>Representation &amp; Description</a:t>
              </a:r>
              <a:endParaRPr lang="en-US" sz="1600" dirty="0"/>
            </a:p>
          </p:txBody>
        </p:sp>
        <p:sp>
          <p:nvSpPr>
            <p:cNvPr id="9" name="Text Box 26"/>
            <p:cNvSpPr txBox="1">
              <a:spLocks noChangeArrowheads="1"/>
            </p:cNvSpPr>
            <p:nvPr/>
          </p:nvSpPr>
          <p:spPr bwMode="auto">
            <a:xfrm>
              <a:off x="455613" y="5372100"/>
              <a:ext cx="188595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r>
                <a:rPr lang="en-IE" sz="1800"/>
                <a:t>Problem Domain</a:t>
              </a:r>
              <a:endParaRPr lang="en-US" sz="1800"/>
            </a:p>
          </p:txBody>
        </p:sp>
        <p:cxnSp>
          <p:nvCxnSpPr>
            <p:cNvPr id="10" name="AutoShape 27"/>
            <p:cNvCxnSpPr>
              <a:cxnSpLocks noChangeShapeType="1"/>
              <a:stCxn id="9" idx="0"/>
              <a:endCxn id="2" idx="2"/>
            </p:cNvCxnSpPr>
            <p:nvPr/>
          </p:nvCxnSpPr>
          <p:spPr bwMode="auto">
            <a:xfrm rot="16200000">
              <a:off x="1135857" y="5109369"/>
              <a:ext cx="525462" cy="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" name="AutoShape 28"/>
            <p:cNvCxnSpPr>
              <a:cxnSpLocks noChangeShapeType="1"/>
              <a:stCxn id="2" idx="0"/>
              <a:endCxn id="7" idx="2"/>
            </p:cNvCxnSpPr>
            <p:nvPr/>
          </p:nvCxnSpPr>
          <p:spPr bwMode="auto">
            <a:xfrm rot="16200000">
              <a:off x="1251744" y="3869532"/>
              <a:ext cx="293687" cy="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" name="AutoShape 29"/>
            <p:cNvCxnSpPr>
              <a:cxnSpLocks noChangeShapeType="1"/>
              <a:stCxn id="8" idx="2"/>
              <a:endCxn id="6" idx="0"/>
            </p:cNvCxnSpPr>
            <p:nvPr/>
          </p:nvCxnSpPr>
          <p:spPr bwMode="auto">
            <a:xfrm rot="5400000">
              <a:off x="7577931" y="4993482"/>
              <a:ext cx="293687" cy="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3" name="AutoShape 30"/>
            <p:cNvCxnSpPr>
              <a:cxnSpLocks noChangeShapeType="1"/>
              <a:stCxn id="5" idx="2"/>
              <a:endCxn id="8" idx="0"/>
            </p:cNvCxnSpPr>
            <p:nvPr/>
          </p:nvCxnSpPr>
          <p:spPr bwMode="auto">
            <a:xfrm rot="5400000">
              <a:off x="7577931" y="3869532"/>
              <a:ext cx="293687" cy="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" name="AutoShape 31"/>
            <p:cNvCxnSpPr>
              <a:cxnSpLocks noChangeShapeType="1"/>
              <a:stCxn id="4" idx="3"/>
              <a:endCxn id="5" idx="0"/>
            </p:cNvCxnSpPr>
            <p:nvPr/>
          </p:nvCxnSpPr>
          <p:spPr bwMode="auto">
            <a:xfrm>
              <a:off x="6605588" y="2095500"/>
              <a:ext cx="1119187" cy="796925"/>
            </a:xfrm>
            <a:prstGeom prst="bentConnector2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" name="AutoShape 32"/>
            <p:cNvCxnSpPr>
              <a:cxnSpLocks noChangeShapeType="1"/>
              <a:stCxn id="3" idx="3"/>
              <a:endCxn id="4" idx="1"/>
            </p:cNvCxnSpPr>
            <p:nvPr/>
          </p:nvCxnSpPr>
          <p:spPr bwMode="auto">
            <a:xfrm>
              <a:off x="4227513" y="2095500"/>
              <a:ext cx="682625" cy="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6" name="AutoShape 33"/>
            <p:cNvCxnSpPr>
              <a:cxnSpLocks noChangeShapeType="1"/>
              <a:stCxn id="7" idx="0"/>
              <a:endCxn id="3" idx="1"/>
            </p:cNvCxnSpPr>
            <p:nvPr/>
          </p:nvCxnSpPr>
          <p:spPr bwMode="auto">
            <a:xfrm rot="16200000">
              <a:off x="1566863" y="1927225"/>
              <a:ext cx="796925" cy="1133475"/>
            </a:xfrm>
            <a:prstGeom prst="bentConnector2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7" name="Rectangle 35"/>
            <p:cNvSpPr>
              <a:spLocks noChangeArrowheads="1"/>
            </p:cNvSpPr>
            <p:nvPr/>
          </p:nvSpPr>
          <p:spPr bwMode="auto">
            <a:xfrm>
              <a:off x="2565400" y="5792788"/>
              <a:ext cx="1695450" cy="83026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prstDash val="dash"/>
              <a:miter lim="800000"/>
              <a:headEnd/>
              <a:tailEnd/>
            </a:ln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IE" sz="1800"/>
                <a:t>Colour Image Processing</a:t>
              </a:r>
              <a:endParaRPr lang="en-US" sz="1800"/>
            </a:p>
          </p:txBody>
        </p:sp>
        <p:sp>
          <p:nvSpPr>
            <p:cNvPr id="18" name="Rectangle 36"/>
            <p:cNvSpPr>
              <a:spLocks noChangeArrowheads="1"/>
            </p:cNvSpPr>
            <p:nvPr/>
          </p:nvSpPr>
          <p:spPr bwMode="auto">
            <a:xfrm>
              <a:off x="4808538" y="5792788"/>
              <a:ext cx="1695450" cy="83026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prstDash val="dash"/>
              <a:miter lim="800000"/>
              <a:headEnd/>
              <a:tailEnd/>
            </a:ln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IE" sz="1800"/>
                <a:t>Image Compression</a:t>
              </a:r>
              <a:endParaRPr lang="en-US" sz="1800"/>
            </a:p>
          </p:txBody>
        </p:sp>
      </p:grpSp>
      <p:sp>
        <p:nvSpPr>
          <p:cNvPr id="20" name="Rectangle 19"/>
          <p:cNvSpPr/>
          <p:nvPr/>
        </p:nvSpPr>
        <p:spPr>
          <a:xfrm>
            <a:off x="188912" y="96987"/>
            <a:ext cx="8763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E" sz="2400" dirty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Key Stages </a:t>
            </a:r>
            <a:r>
              <a:rPr lang="en-IE" sz="2400" dirty="0" smtClean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an Image </a:t>
            </a:r>
            <a:r>
              <a:rPr lang="en-IE" sz="2400" dirty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Processing</a:t>
            </a:r>
            <a:endParaRPr lang="en-US" sz="2400" dirty="0">
              <a:solidFill>
                <a:srgbClr val="0000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9136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457200" y="914400"/>
            <a:ext cx="8305800" cy="5181600"/>
            <a:chOff x="455613" y="1679575"/>
            <a:chExt cx="8116887" cy="4943475"/>
          </a:xfrm>
        </p:grpSpPr>
        <p:sp>
          <p:nvSpPr>
            <p:cNvPr id="2" name="Rectangle 4"/>
            <p:cNvSpPr>
              <a:spLocks noChangeArrowheads="1"/>
            </p:cNvSpPr>
            <p:nvPr/>
          </p:nvSpPr>
          <p:spPr bwMode="auto">
            <a:xfrm>
              <a:off x="550863" y="4016375"/>
              <a:ext cx="1695450" cy="830263"/>
            </a:xfrm>
            <a:prstGeom prst="rect">
              <a:avLst/>
            </a:prstGeom>
            <a:solidFill>
              <a:srgbClr val="CCFFFF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IE" sz="1800" dirty="0"/>
                <a:t>Image Acquisition</a:t>
              </a:r>
              <a:endParaRPr lang="en-US" sz="1800" dirty="0"/>
            </a:p>
          </p:txBody>
        </p:sp>
        <p:sp>
          <p:nvSpPr>
            <p:cNvPr id="3" name="Rectangle 5"/>
            <p:cNvSpPr>
              <a:spLocks noChangeArrowheads="1"/>
            </p:cNvSpPr>
            <p:nvPr/>
          </p:nvSpPr>
          <p:spPr bwMode="auto">
            <a:xfrm>
              <a:off x="2532063" y="1679575"/>
              <a:ext cx="1695450" cy="83026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IE" sz="1800"/>
                <a:t>Image Restoration</a:t>
              </a:r>
              <a:endParaRPr lang="en-US" sz="1800"/>
            </a:p>
          </p:txBody>
        </p:sp>
        <p:sp>
          <p:nvSpPr>
            <p:cNvPr id="4" name="Rectangle 6"/>
            <p:cNvSpPr>
              <a:spLocks noChangeArrowheads="1"/>
            </p:cNvSpPr>
            <p:nvPr/>
          </p:nvSpPr>
          <p:spPr bwMode="auto">
            <a:xfrm>
              <a:off x="4910138" y="1679575"/>
              <a:ext cx="1695450" cy="83026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IE" sz="1800"/>
                <a:t>Morphological Processing</a:t>
              </a:r>
              <a:endParaRPr lang="en-US" sz="1800"/>
            </a:p>
          </p:txBody>
        </p:sp>
        <p:sp>
          <p:nvSpPr>
            <p:cNvPr id="5" name="Rectangle 7"/>
            <p:cNvSpPr>
              <a:spLocks noChangeArrowheads="1"/>
            </p:cNvSpPr>
            <p:nvPr/>
          </p:nvSpPr>
          <p:spPr bwMode="auto">
            <a:xfrm>
              <a:off x="6877050" y="2892425"/>
              <a:ext cx="1695450" cy="83026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IE" sz="1800"/>
                <a:t>Segmentation</a:t>
              </a:r>
              <a:endParaRPr lang="en-US" sz="1800"/>
            </a:p>
          </p:txBody>
        </p:sp>
        <p:sp>
          <p:nvSpPr>
            <p:cNvPr id="6" name="Rectangle 8"/>
            <p:cNvSpPr>
              <a:spLocks noChangeArrowheads="1"/>
            </p:cNvSpPr>
            <p:nvPr/>
          </p:nvSpPr>
          <p:spPr bwMode="auto">
            <a:xfrm>
              <a:off x="6877050" y="5140325"/>
              <a:ext cx="1695450" cy="83026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IE" sz="1700" dirty="0" smtClean="0"/>
                <a:t>Object Recognition</a:t>
              </a:r>
              <a:endParaRPr lang="en-US" sz="1700" dirty="0"/>
            </a:p>
          </p:txBody>
        </p:sp>
        <p:sp>
          <p:nvSpPr>
            <p:cNvPr id="7" name="Rectangle 9"/>
            <p:cNvSpPr>
              <a:spLocks noChangeArrowheads="1"/>
            </p:cNvSpPr>
            <p:nvPr/>
          </p:nvSpPr>
          <p:spPr bwMode="auto">
            <a:xfrm>
              <a:off x="550863" y="2892425"/>
              <a:ext cx="1695450" cy="83026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IE" sz="1800"/>
                <a:t>Image Enhancement</a:t>
              </a:r>
              <a:endParaRPr lang="en-US" sz="1800"/>
            </a:p>
          </p:txBody>
        </p:sp>
        <p:sp>
          <p:nvSpPr>
            <p:cNvPr id="8" name="Rectangle 10"/>
            <p:cNvSpPr>
              <a:spLocks noChangeArrowheads="1"/>
            </p:cNvSpPr>
            <p:nvPr/>
          </p:nvSpPr>
          <p:spPr bwMode="auto">
            <a:xfrm>
              <a:off x="6877050" y="4016375"/>
              <a:ext cx="1695450" cy="83026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IE" sz="1700" dirty="0"/>
                <a:t>Representation &amp; </a:t>
              </a:r>
              <a:r>
                <a:rPr lang="en-IE" sz="1700" dirty="0" smtClean="0"/>
                <a:t>Description</a:t>
              </a:r>
              <a:endParaRPr lang="en-IE" sz="1700" dirty="0"/>
            </a:p>
          </p:txBody>
        </p:sp>
        <p:sp>
          <p:nvSpPr>
            <p:cNvPr id="9" name="Text Box 11"/>
            <p:cNvSpPr txBox="1">
              <a:spLocks noChangeArrowheads="1"/>
            </p:cNvSpPr>
            <p:nvPr/>
          </p:nvSpPr>
          <p:spPr bwMode="auto">
            <a:xfrm>
              <a:off x="455613" y="5372100"/>
              <a:ext cx="188595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r>
                <a:rPr lang="en-IE" sz="1800"/>
                <a:t>Problem Domain</a:t>
              </a:r>
              <a:endParaRPr lang="en-US" sz="1800"/>
            </a:p>
          </p:txBody>
        </p:sp>
        <p:cxnSp>
          <p:nvCxnSpPr>
            <p:cNvPr id="10" name="AutoShape 12"/>
            <p:cNvCxnSpPr>
              <a:cxnSpLocks noChangeShapeType="1"/>
              <a:stCxn id="9" idx="0"/>
              <a:endCxn id="2" idx="2"/>
            </p:cNvCxnSpPr>
            <p:nvPr/>
          </p:nvCxnSpPr>
          <p:spPr bwMode="auto">
            <a:xfrm rot="16200000">
              <a:off x="1145382" y="5118894"/>
              <a:ext cx="506412" cy="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" name="AutoShape 13"/>
            <p:cNvCxnSpPr>
              <a:cxnSpLocks noChangeShapeType="1"/>
              <a:stCxn id="2" idx="0"/>
              <a:endCxn id="7" idx="2"/>
            </p:cNvCxnSpPr>
            <p:nvPr/>
          </p:nvCxnSpPr>
          <p:spPr bwMode="auto">
            <a:xfrm rot="16200000">
              <a:off x="1261269" y="3860007"/>
              <a:ext cx="274637" cy="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" name="AutoShape 14"/>
            <p:cNvCxnSpPr>
              <a:cxnSpLocks noChangeShapeType="1"/>
              <a:stCxn id="8" idx="2"/>
              <a:endCxn id="6" idx="0"/>
            </p:cNvCxnSpPr>
            <p:nvPr/>
          </p:nvCxnSpPr>
          <p:spPr bwMode="auto">
            <a:xfrm rot="5400000">
              <a:off x="7577931" y="4993482"/>
              <a:ext cx="293687" cy="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3" name="AutoShape 15"/>
            <p:cNvCxnSpPr>
              <a:cxnSpLocks noChangeShapeType="1"/>
              <a:stCxn id="5" idx="2"/>
              <a:endCxn id="8" idx="0"/>
            </p:cNvCxnSpPr>
            <p:nvPr/>
          </p:nvCxnSpPr>
          <p:spPr bwMode="auto">
            <a:xfrm rot="5400000">
              <a:off x="7577931" y="3869532"/>
              <a:ext cx="293687" cy="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" name="AutoShape 16"/>
            <p:cNvCxnSpPr>
              <a:cxnSpLocks noChangeShapeType="1"/>
              <a:stCxn id="4" idx="3"/>
              <a:endCxn id="5" idx="0"/>
            </p:cNvCxnSpPr>
            <p:nvPr/>
          </p:nvCxnSpPr>
          <p:spPr bwMode="auto">
            <a:xfrm>
              <a:off x="6605588" y="2095500"/>
              <a:ext cx="1119187" cy="796925"/>
            </a:xfrm>
            <a:prstGeom prst="bentConnector2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" name="AutoShape 17"/>
            <p:cNvCxnSpPr>
              <a:cxnSpLocks noChangeShapeType="1"/>
              <a:stCxn id="3" idx="3"/>
              <a:endCxn id="4" idx="1"/>
            </p:cNvCxnSpPr>
            <p:nvPr/>
          </p:nvCxnSpPr>
          <p:spPr bwMode="auto">
            <a:xfrm>
              <a:off x="4227513" y="2095500"/>
              <a:ext cx="682625" cy="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6" name="AutoShape 18"/>
            <p:cNvCxnSpPr>
              <a:cxnSpLocks noChangeShapeType="1"/>
              <a:stCxn id="7" idx="0"/>
              <a:endCxn id="3" idx="1"/>
            </p:cNvCxnSpPr>
            <p:nvPr/>
          </p:nvCxnSpPr>
          <p:spPr bwMode="auto">
            <a:xfrm rot="16200000">
              <a:off x="1566863" y="1927225"/>
              <a:ext cx="796925" cy="1133475"/>
            </a:xfrm>
            <a:prstGeom prst="bentConnector2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pic>
          <p:nvPicPr>
            <p:cNvPr id="17" name="Picture 19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9398"/>
            <a:stretch>
              <a:fillRect/>
            </a:stretch>
          </p:blipFill>
          <p:spPr bwMode="auto">
            <a:xfrm>
              <a:off x="2552700" y="2894013"/>
              <a:ext cx="4043363" cy="2271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" name="Rectangle 20"/>
            <p:cNvSpPr>
              <a:spLocks noChangeArrowheads="1"/>
            </p:cNvSpPr>
            <p:nvPr/>
          </p:nvSpPr>
          <p:spPr bwMode="auto">
            <a:xfrm>
              <a:off x="2565400" y="5792788"/>
              <a:ext cx="1695450" cy="83026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prstDash val="dash"/>
              <a:miter lim="800000"/>
              <a:headEnd/>
              <a:tailEnd/>
            </a:ln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IE" sz="1800"/>
                <a:t>Colour Image Processing</a:t>
              </a:r>
              <a:endParaRPr lang="en-US" sz="1800"/>
            </a:p>
          </p:txBody>
        </p:sp>
        <p:sp>
          <p:nvSpPr>
            <p:cNvPr id="19" name="Rectangle 21"/>
            <p:cNvSpPr>
              <a:spLocks noChangeArrowheads="1"/>
            </p:cNvSpPr>
            <p:nvPr/>
          </p:nvSpPr>
          <p:spPr bwMode="auto">
            <a:xfrm>
              <a:off x="4808538" y="5792788"/>
              <a:ext cx="1695450" cy="83026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prstDash val="dash"/>
              <a:miter lim="800000"/>
              <a:headEnd/>
              <a:tailEnd/>
            </a:ln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IE" sz="1800"/>
                <a:t>Image Compression</a:t>
              </a:r>
              <a:endParaRPr lang="en-US" sz="1800"/>
            </a:p>
          </p:txBody>
        </p:sp>
      </p:grpSp>
      <p:sp>
        <p:nvSpPr>
          <p:cNvPr id="21" name="Rectangle 20"/>
          <p:cNvSpPr/>
          <p:nvPr/>
        </p:nvSpPr>
        <p:spPr>
          <a:xfrm>
            <a:off x="554667" y="62546"/>
            <a:ext cx="300377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E" dirty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Image </a:t>
            </a:r>
            <a:r>
              <a:rPr lang="en-IE" dirty="0" smtClean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Acquisition</a:t>
            </a:r>
            <a:endParaRPr lang="en-US" dirty="0">
              <a:solidFill>
                <a:srgbClr val="0000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5078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57200" y="86380"/>
            <a:ext cx="350448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E" dirty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Image Enhancement</a:t>
            </a:r>
            <a:endParaRPr lang="en-US" dirty="0">
              <a:solidFill>
                <a:srgbClr val="0000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533400" y="1066800"/>
            <a:ext cx="8116887" cy="4943475"/>
            <a:chOff x="455613" y="1679575"/>
            <a:chExt cx="8116887" cy="4943475"/>
          </a:xfrm>
        </p:grpSpPr>
        <p:sp>
          <p:nvSpPr>
            <p:cNvPr id="3" name="AutoShape 28"/>
            <p:cNvSpPr>
              <a:spLocks noChangeArrowheads="1"/>
            </p:cNvSpPr>
            <p:nvPr/>
          </p:nvSpPr>
          <p:spPr bwMode="auto">
            <a:xfrm>
              <a:off x="4371975" y="3608388"/>
              <a:ext cx="400050" cy="414337"/>
            </a:xfrm>
            <a:prstGeom prst="rightArrow">
              <a:avLst>
                <a:gd name="adj1" fmla="val 50000"/>
                <a:gd name="adj2" fmla="val 25000"/>
              </a:avLst>
            </a:prstGeom>
            <a:solidFill>
              <a:srgbClr val="CC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en-GB" sz="1800"/>
            </a:p>
          </p:txBody>
        </p:sp>
        <p:sp>
          <p:nvSpPr>
            <p:cNvPr id="4" name="Rectangle 4"/>
            <p:cNvSpPr>
              <a:spLocks noChangeArrowheads="1"/>
            </p:cNvSpPr>
            <p:nvPr/>
          </p:nvSpPr>
          <p:spPr bwMode="auto">
            <a:xfrm>
              <a:off x="550863" y="4016375"/>
              <a:ext cx="1695450" cy="83026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IE" sz="1800"/>
                <a:t>Image Acquisition</a:t>
              </a:r>
              <a:endParaRPr lang="en-US" sz="1800"/>
            </a:p>
          </p:txBody>
        </p:sp>
        <p:sp>
          <p:nvSpPr>
            <p:cNvPr id="5" name="Rectangle 5"/>
            <p:cNvSpPr>
              <a:spLocks noChangeArrowheads="1"/>
            </p:cNvSpPr>
            <p:nvPr/>
          </p:nvSpPr>
          <p:spPr bwMode="auto">
            <a:xfrm>
              <a:off x="2532063" y="1679575"/>
              <a:ext cx="1695450" cy="83026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IE" sz="1800"/>
                <a:t>Image Restoration</a:t>
              </a:r>
              <a:endParaRPr lang="en-US" sz="1800"/>
            </a:p>
          </p:txBody>
        </p:sp>
        <p:sp>
          <p:nvSpPr>
            <p:cNvPr id="6" name="Rectangle 6"/>
            <p:cNvSpPr>
              <a:spLocks noChangeArrowheads="1"/>
            </p:cNvSpPr>
            <p:nvPr/>
          </p:nvSpPr>
          <p:spPr bwMode="auto">
            <a:xfrm>
              <a:off x="4910138" y="1679575"/>
              <a:ext cx="1695450" cy="83026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IE" sz="1800"/>
                <a:t>Morphological Processing</a:t>
              </a:r>
              <a:endParaRPr lang="en-US" sz="1800"/>
            </a:p>
          </p:txBody>
        </p:sp>
        <p:sp>
          <p:nvSpPr>
            <p:cNvPr id="7" name="Rectangle 7"/>
            <p:cNvSpPr>
              <a:spLocks noChangeArrowheads="1"/>
            </p:cNvSpPr>
            <p:nvPr/>
          </p:nvSpPr>
          <p:spPr bwMode="auto">
            <a:xfrm>
              <a:off x="6877050" y="2892425"/>
              <a:ext cx="1695450" cy="83026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IE" sz="1800"/>
                <a:t>Segmentation</a:t>
              </a:r>
              <a:endParaRPr lang="en-US" sz="1800"/>
            </a:p>
          </p:txBody>
        </p:sp>
        <p:sp>
          <p:nvSpPr>
            <p:cNvPr id="8" name="Rectangle 8"/>
            <p:cNvSpPr>
              <a:spLocks noChangeArrowheads="1"/>
            </p:cNvSpPr>
            <p:nvPr/>
          </p:nvSpPr>
          <p:spPr bwMode="auto">
            <a:xfrm>
              <a:off x="6877050" y="5140325"/>
              <a:ext cx="1695450" cy="83026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IE" sz="1700" dirty="0" smtClean="0"/>
                <a:t>Object Recognition</a:t>
              </a:r>
              <a:endParaRPr lang="en-US" sz="1700" dirty="0"/>
            </a:p>
          </p:txBody>
        </p:sp>
        <p:sp>
          <p:nvSpPr>
            <p:cNvPr id="9" name="Rectangle 9"/>
            <p:cNvSpPr>
              <a:spLocks noChangeArrowheads="1"/>
            </p:cNvSpPr>
            <p:nvPr/>
          </p:nvSpPr>
          <p:spPr bwMode="auto">
            <a:xfrm>
              <a:off x="550863" y="2892425"/>
              <a:ext cx="1695450" cy="830263"/>
            </a:xfrm>
            <a:prstGeom prst="rect">
              <a:avLst/>
            </a:prstGeom>
            <a:solidFill>
              <a:srgbClr val="CCFFFF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IE" sz="1800" dirty="0"/>
                <a:t>Image Enhancement</a:t>
              </a:r>
              <a:endParaRPr lang="en-US" sz="1800" dirty="0"/>
            </a:p>
          </p:txBody>
        </p:sp>
        <p:sp>
          <p:nvSpPr>
            <p:cNvPr id="10" name="Rectangle 10"/>
            <p:cNvSpPr>
              <a:spLocks noChangeArrowheads="1"/>
            </p:cNvSpPr>
            <p:nvPr/>
          </p:nvSpPr>
          <p:spPr bwMode="auto">
            <a:xfrm>
              <a:off x="6877050" y="4016375"/>
              <a:ext cx="1695450" cy="83026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IE" sz="1700" dirty="0"/>
                <a:t>Representation &amp; </a:t>
              </a:r>
              <a:r>
                <a:rPr lang="en-IE" sz="1700" dirty="0" smtClean="0"/>
                <a:t>Description</a:t>
              </a:r>
              <a:endParaRPr lang="en-IE" sz="1700" dirty="0"/>
            </a:p>
          </p:txBody>
        </p:sp>
        <p:sp>
          <p:nvSpPr>
            <p:cNvPr id="11" name="Text Box 11"/>
            <p:cNvSpPr txBox="1">
              <a:spLocks noChangeArrowheads="1"/>
            </p:cNvSpPr>
            <p:nvPr/>
          </p:nvSpPr>
          <p:spPr bwMode="auto">
            <a:xfrm>
              <a:off x="455613" y="5372100"/>
              <a:ext cx="188595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r>
                <a:rPr lang="en-IE" sz="1800"/>
                <a:t>Problem Domain</a:t>
              </a:r>
              <a:endParaRPr lang="en-US" sz="1800"/>
            </a:p>
          </p:txBody>
        </p:sp>
        <p:cxnSp>
          <p:nvCxnSpPr>
            <p:cNvPr id="12" name="AutoShape 12"/>
            <p:cNvCxnSpPr>
              <a:cxnSpLocks noChangeShapeType="1"/>
              <a:stCxn id="11" idx="0"/>
              <a:endCxn id="4" idx="2"/>
            </p:cNvCxnSpPr>
            <p:nvPr/>
          </p:nvCxnSpPr>
          <p:spPr bwMode="auto">
            <a:xfrm rot="16200000">
              <a:off x="1135857" y="5109369"/>
              <a:ext cx="525462" cy="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3" name="AutoShape 13"/>
            <p:cNvCxnSpPr>
              <a:cxnSpLocks noChangeShapeType="1"/>
              <a:stCxn id="4" idx="0"/>
              <a:endCxn id="9" idx="2"/>
            </p:cNvCxnSpPr>
            <p:nvPr/>
          </p:nvCxnSpPr>
          <p:spPr bwMode="auto">
            <a:xfrm rot="16200000">
              <a:off x="1261269" y="3879057"/>
              <a:ext cx="274637" cy="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" name="AutoShape 14"/>
            <p:cNvCxnSpPr>
              <a:cxnSpLocks noChangeShapeType="1"/>
              <a:stCxn id="10" idx="2"/>
              <a:endCxn id="8" idx="0"/>
            </p:cNvCxnSpPr>
            <p:nvPr/>
          </p:nvCxnSpPr>
          <p:spPr bwMode="auto">
            <a:xfrm rot="5400000">
              <a:off x="7577931" y="4993482"/>
              <a:ext cx="293687" cy="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" name="AutoShape 15"/>
            <p:cNvCxnSpPr>
              <a:cxnSpLocks noChangeShapeType="1"/>
              <a:stCxn id="7" idx="2"/>
              <a:endCxn id="10" idx="0"/>
            </p:cNvCxnSpPr>
            <p:nvPr/>
          </p:nvCxnSpPr>
          <p:spPr bwMode="auto">
            <a:xfrm rot="5400000">
              <a:off x="7577931" y="3869532"/>
              <a:ext cx="293687" cy="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6" name="AutoShape 16"/>
            <p:cNvCxnSpPr>
              <a:cxnSpLocks noChangeShapeType="1"/>
              <a:stCxn id="6" idx="3"/>
              <a:endCxn id="7" idx="0"/>
            </p:cNvCxnSpPr>
            <p:nvPr/>
          </p:nvCxnSpPr>
          <p:spPr bwMode="auto">
            <a:xfrm>
              <a:off x="6605588" y="2095500"/>
              <a:ext cx="1119187" cy="796925"/>
            </a:xfrm>
            <a:prstGeom prst="bentConnector2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7" name="AutoShape 17"/>
            <p:cNvCxnSpPr>
              <a:cxnSpLocks noChangeShapeType="1"/>
              <a:stCxn id="5" idx="3"/>
              <a:endCxn id="6" idx="1"/>
            </p:cNvCxnSpPr>
            <p:nvPr/>
          </p:nvCxnSpPr>
          <p:spPr bwMode="auto">
            <a:xfrm>
              <a:off x="4227513" y="2095500"/>
              <a:ext cx="682625" cy="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8" name="AutoShape 18"/>
            <p:cNvCxnSpPr>
              <a:cxnSpLocks noChangeShapeType="1"/>
              <a:stCxn id="9" idx="0"/>
              <a:endCxn id="5" idx="1"/>
            </p:cNvCxnSpPr>
            <p:nvPr/>
          </p:nvCxnSpPr>
          <p:spPr bwMode="auto">
            <a:xfrm rot="16200000">
              <a:off x="1576388" y="1917700"/>
              <a:ext cx="777875" cy="1133475"/>
            </a:xfrm>
            <a:prstGeom prst="bentConnector2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9" name="Rectangle 20"/>
            <p:cNvSpPr>
              <a:spLocks noChangeArrowheads="1"/>
            </p:cNvSpPr>
            <p:nvPr/>
          </p:nvSpPr>
          <p:spPr bwMode="auto">
            <a:xfrm>
              <a:off x="2565400" y="5792788"/>
              <a:ext cx="1695450" cy="83026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prstDash val="dash"/>
              <a:miter lim="800000"/>
              <a:headEnd/>
              <a:tailEnd/>
            </a:ln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IE" sz="1800"/>
                <a:t>Colour Image Processing</a:t>
              </a:r>
              <a:endParaRPr lang="en-US" sz="1800"/>
            </a:p>
          </p:txBody>
        </p:sp>
        <p:sp>
          <p:nvSpPr>
            <p:cNvPr id="20" name="Rectangle 21"/>
            <p:cNvSpPr>
              <a:spLocks noChangeArrowheads="1"/>
            </p:cNvSpPr>
            <p:nvPr/>
          </p:nvSpPr>
          <p:spPr bwMode="auto">
            <a:xfrm>
              <a:off x="4808538" y="5792788"/>
              <a:ext cx="1695450" cy="83026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prstDash val="dash"/>
              <a:miter lim="800000"/>
              <a:headEnd/>
              <a:tailEnd/>
            </a:ln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IE" sz="1800"/>
                <a:t>Image Compression</a:t>
              </a:r>
              <a:endParaRPr lang="en-US" sz="1800"/>
            </a:p>
          </p:txBody>
        </p:sp>
        <p:pic>
          <p:nvPicPr>
            <p:cNvPr id="21" name="Picture 2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881" t="1314" r="19798" b="50453"/>
            <a:stretch>
              <a:fillRect/>
            </a:stretch>
          </p:blipFill>
          <p:spPr bwMode="auto">
            <a:xfrm>
              <a:off x="2397125" y="2860675"/>
              <a:ext cx="2001838" cy="19780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27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35" t="50766" r="59975"/>
            <a:stretch>
              <a:fillRect/>
            </a:stretch>
          </p:blipFill>
          <p:spPr bwMode="auto">
            <a:xfrm>
              <a:off x="4768850" y="2889250"/>
              <a:ext cx="1968500" cy="2017713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809521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37681</TotalTime>
  <Words>1995</Words>
  <Application>Microsoft Office PowerPoint</Application>
  <PresentationFormat>On-screen Show (4:3)</PresentationFormat>
  <Paragraphs>694</Paragraphs>
  <Slides>68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78" baseType="lpstr">
      <vt:lpstr>MS PGothic</vt:lpstr>
      <vt:lpstr>Arial</vt:lpstr>
      <vt:lpstr>Calibri</vt:lpstr>
      <vt:lpstr>Calibri Light</vt:lpstr>
      <vt:lpstr>Cambria Math</vt:lpstr>
      <vt:lpstr>Tahoma</vt:lpstr>
      <vt:lpstr>Times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SPG</dc:creator>
  <cp:lastModifiedBy>USER</cp:lastModifiedBy>
  <cp:revision>4920</cp:revision>
  <cp:lastPrinted>2010-06-11T01:42:17Z</cp:lastPrinted>
  <dcterms:created xsi:type="dcterms:W3CDTF">1601-01-01T00:00:00Z</dcterms:created>
  <dcterms:modified xsi:type="dcterms:W3CDTF">2022-08-10T04:20:05Z</dcterms:modified>
</cp:coreProperties>
</file>